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3"/>
  </p:notesMasterIdLst>
  <p:sldIdLst>
    <p:sldId id="256" r:id="rId2"/>
    <p:sldId id="257" r:id="rId3"/>
    <p:sldId id="258" r:id="rId4"/>
    <p:sldId id="293" r:id="rId5"/>
    <p:sldId id="259" r:id="rId6"/>
    <p:sldId id="260" r:id="rId7"/>
    <p:sldId id="261" r:id="rId8"/>
    <p:sldId id="262" r:id="rId9"/>
    <p:sldId id="263" r:id="rId10"/>
    <p:sldId id="297" r:id="rId11"/>
    <p:sldId id="267" r:id="rId12"/>
    <p:sldId id="294" r:id="rId13"/>
    <p:sldId id="295" r:id="rId14"/>
    <p:sldId id="345" r:id="rId15"/>
    <p:sldId id="296" r:id="rId16"/>
    <p:sldId id="346" r:id="rId17"/>
    <p:sldId id="298" r:id="rId18"/>
    <p:sldId id="283" r:id="rId19"/>
    <p:sldId id="299" r:id="rId20"/>
    <p:sldId id="300" r:id="rId21"/>
    <p:sldId id="268" r:id="rId22"/>
    <p:sldId id="269" r:id="rId23"/>
    <p:sldId id="343" r:id="rId24"/>
    <p:sldId id="311" r:id="rId25"/>
    <p:sldId id="312" r:id="rId26"/>
    <p:sldId id="264" r:id="rId27"/>
    <p:sldId id="347" r:id="rId28"/>
    <p:sldId id="265" r:id="rId29"/>
    <p:sldId id="266" r:id="rId30"/>
    <p:sldId id="276" r:id="rId31"/>
    <p:sldId id="301" r:id="rId32"/>
    <p:sldId id="271" r:id="rId33"/>
    <p:sldId id="272" r:id="rId34"/>
    <p:sldId id="273" r:id="rId35"/>
    <p:sldId id="304" r:id="rId36"/>
    <p:sldId id="306" r:id="rId37"/>
    <p:sldId id="350" r:id="rId38"/>
    <p:sldId id="286" r:id="rId39"/>
    <p:sldId id="305" r:id="rId40"/>
    <p:sldId id="307" r:id="rId41"/>
    <p:sldId id="308" r:id="rId42"/>
    <p:sldId id="344" r:id="rId43"/>
    <p:sldId id="313" r:id="rId44"/>
    <p:sldId id="303" r:id="rId45"/>
    <p:sldId id="314" r:id="rId46"/>
    <p:sldId id="317" r:id="rId47"/>
    <p:sldId id="316" r:id="rId48"/>
    <p:sldId id="333" r:id="rId49"/>
    <p:sldId id="335" r:id="rId50"/>
    <p:sldId id="336" r:id="rId51"/>
    <p:sldId id="326" r:id="rId52"/>
    <p:sldId id="337" r:id="rId53"/>
    <p:sldId id="338" r:id="rId54"/>
    <p:sldId id="327" r:id="rId55"/>
    <p:sldId id="339" r:id="rId56"/>
    <p:sldId id="340" r:id="rId57"/>
    <p:sldId id="341" r:id="rId58"/>
    <p:sldId id="342" r:id="rId59"/>
    <p:sldId id="332" r:id="rId60"/>
    <p:sldId id="348" r:id="rId61"/>
    <p:sldId id="349" r:id="rId62"/>
  </p:sldIdLst>
  <p:sldSz cx="9144000" cy="6858000" type="screen4x3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E2CD"/>
          </a:solidFill>
        </a:fill>
      </a:tcStyle>
    </a:wholeTbl>
    <a:band2H>
      <a:tcTxStyle/>
      <a:tcStyle>
        <a:tcBdr/>
        <a:fill>
          <a:solidFill>
            <a:srgbClr val="FFF1E8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5DBDE"/>
          </a:solidFill>
        </a:fill>
      </a:tcStyle>
    </a:wholeTbl>
    <a:band2H>
      <a:tcTxStyle/>
      <a:tcStyle>
        <a:tcBdr/>
        <a:fill>
          <a:solidFill>
            <a:srgbClr val="EBEEE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8FFCD"/>
          </a:solidFill>
        </a:fill>
      </a:tcStyle>
    </a:wholeTbl>
    <a:band2H>
      <a:tcTxStyle/>
      <a:tcStyle>
        <a:tcBdr/>
        <a:fill>
          <a:solidFill>
            <a:srgbClr val="FCFFE8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573"/>
    <p:restoredTop sz="65641"/>
  </p:normalViewPr>
  <p:slideViewPr>
    <p:cSldViewPr snapToGrid="0" snapToObjects="1">
      <p:cViewPr varScale="1">
        <p:scale>
          <a:sx n="65" d="100"/>
          <a:sy n="65" d="100"/>
        </p:scale>
        <p:origin x="1784" y="200"/>
      </p:cViewPr>
      <p:guideLst/>
    </p:cSldViewPr>
  </p:slideViewPr>
  <p:outlineViewPr>
    <p:cViewPr>
      <p:scale>
        <a:sx n="33" d="100"/>
        <a:sy n="33" d="100"/>
      </p:scale>
      <p:origin x="0" y="-1104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78" d="100"/>
          <a:sy n="78" d="100"/>
        </p:scale>
        <p:origin x="2560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notesMaster" Target="notesMasters/notesMaster1.xml"/><Relationship Id="rId64" Type="http://schemas.openxmlformats.org/officeDocument/2006/relationships/presProps" Target="presProps.xml"/><Relationship Id="rId65" Type="http://schemas.openxmlformats.org/officeDocument/2006/relationships/viewProps" Target="viewProps.xml"/><Relationship Id="rId66" Type="http://schemas.openxmlformats.org/officeDocument/2006/relationships/theme" Target="theme/theme1.xml"/><Relationship Id="rId67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Shape 324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25" name="Shape 325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>
        <a:latin typeface="+mn-lt"/>
        <a:ea typeface="+mn-ea"/>
        <a:cs typeface="+mn-cs"/>
        <a:sym typeface="Helvetica Neue"/>
      </a:defRPr>
    </a:lvl1pPr>
    <a:lvl2pPr indent="228600" latinLnBrk="0">
      <a:defRPr>
        <a:latin typeface="+mn-lt"/>
        <a:ea typeface="+mn-ea"/>
        <a:cs typeface="+mn-cs"/>
        <a:sym typeface="Helvetica Neue"/>
      </a:defRPr>
    </a:lvl2pPr>
    <a:lvl3pPr indent="457200" latinLnBrk="0">
      <a:defRPr>
        <a:latin typeface="+mn-lt"/>
        <a:ea typeface="+mn-ea"/>
        <a:cs typeface="+mn-cs"/>
        <a:sym typeface="Helvetica Neue"/>
      </a:defRPr>
    </a:lvl3pPr>
    <a:lvl4pPr indent="685800" latinLnBrk="0">
      <a:defRPr>
        <a:latin typeface="+mn-lt"/>
        <a:ea typeface="+mn-ea"/>
        <a:cs typeface="+mn-cs"/>
        <a:sym typeface="Helvetica Neue"/>
      </a:defRPr>
    </a:lvl4pPr>
    <a:lvl5pPr indent="914400" latinLnBrk="0">
      <a:defRPr>
        <a:latin typeface="+mn-lt"/>
        <a:ea typeface="+mn-ea"/>
        <a:cs typeface="+mn-cs"/>
        <a:sym typeface="Helvetica Neue"/>
      </a:defRPr>
    </a:lvl5pPr>
    <a:lvl6pPr indent="1143000" latinLnBrk="0">
      <a:defRPr>
        <a:latin typeface="+mn-lt"/>
        <a:ea typeface="+mn-ea"/>
        <a:cs typeface="+mn-cs"/>
        <a:sym typeface="Helvetica Neue"/>
      </a:defRPr>
    </a:lvl6pPr>
    <a:lvl7pPr indent="1371600" latinLnBrk="0">
      <a:defRPr>
        <a:latin typeface="+mn-lt"/>
        <a:ea typeface="+mn-ea"/>
        <a:cs typeface="+mn-cs"/>
        <a:sym typeface="Helvetica Neue"/>
      </a:defRPr>
    </a:lvl7pPr>
    <a:lvl8pPr indent="1600200" latinLnBrk="0">
      <a:defRPr>
        <a:latin typeface="+mn-lt"/>
        <a:ea typeface="+mn-ea"/>
        <a:cs typeface="+mn-cs"/>
        <a:sym typeface="Helvetica Neue"/>
      </a:defRPr>
    </a:lvl8pPr>
    <a:lvl9pPr indent="1828800" latinLnBrk="0">
      <a:defRPr>
        <a:latin typeface="+mn-lt"/>
        <a:ea typeface="+mn-ea"/>
        <a:cs typeface="+mn-cs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Shape 339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40" name="Shape 34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buSzPct val="100000"/>
              <a:buChar char="●"/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lang="en-GB" dirty="0" smtClean="0"/>
              <a:t>Hello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endParaRPr lang="en-GB" dirty="0" smtClean="0"/>
          </a:p>
          <a:p>
            <a:pPr marL="0" marR="0" lvl="1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lang="en-GB" dirty="0" smtClean="0"/>
              <a:t>I’m Anya,</a:t>
            </a:r>
            <a:r>
              <a:rPr lang="en-GB" baseline="0" dirty="0" smtClean="0"/>
              <a:t> a librarian in the House of Commons Library</a:t>
            </a:r>
          </a:p>
          <a:p>
            <a:pPr marL="0" marR="0" lvl="1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endParaRPr lang="en-GB" baseline="0" dirty="0" smtClean="0"/>
          </a:p>
          <a:p>
            <a:pPr marL="0" marR="0" lvl="1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lang="en-GB" baseline="0" dirty="0" smtClean="0"/>
              <a:t>I’m here with my colleague, Michael, a data architect in the Parliamentary Digital Service</a:t>
            </a:r>
          </a:p>
          <a:p>
            <a:pPr marL="0" marR="0" lvl="1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endParaRPr lang="en-GB" baseline="0" dirty="0" smtClean="0"/>
          </a:p>
          <a:p>
            <a:pPr marL="0" marR="0" lvl="1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lang="en-GB" baseline="0" dirty="0" smtClean="0"/>
              <a:t>And a big fan of librarians</a:t>
            </a: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Shape 38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89" name="Shape 38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r>
              <a:rPr lang="en-GB" dirty="0" smtClean="0"/>
              <a:t>So, that is Parliament for beginners</a:t>
            </a:r>
          </a:p>
          <a:p>
            <a:endParaRPr lang="en-GB" dirty="0" smtClean="0"/>
          </a:p>
          <a:p>
            <a:r>
              <a:rPr lang="en-GB" dirty="0" smtClean="0"/>
              <a:t>On to one</a:t>
            </a:r>
            <a:r>
              <a:rPr lang="en-GB" baseline="0" dirty="0" smtClean="0"/>
              <a:t> of the problems we’ve been trying to solve</a:t>
            </a: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9d78cbea4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9d78cbea4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In 2018 we were asked to make a publicly available Statutory Instrument tracking 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service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0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And 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we 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did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0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This talk</a:t>
            </a:r>
            <a:r>
              <a:rPr lang="en-US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is kind of about that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0" i="0" u="none" strike="noStrike" cap="none" baseline="0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But hopefully with some </a:t>
            </a:r>
            <a:r>
              <a:rPr lang="en-US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of what we cover will be applicable </a:t>
            </a:r>
            <a:r>
              <a:rPr lang="en-US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anywhere and to anything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669090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9d78cbea4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9d78cbea4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For those new to Statutory </a:t>
            </a:r>
            <a:r>
              <a:rPr lang="en-US" dirty="0" smtClean="0"/>
              <a:t>Instruments</a:t>
            </a:r>
            <a:endParaRPr lang="en-US" dirty="0"/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dirty="0"/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Acts of Parliament 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delegate 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certain powers to ministers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Ministers 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may create secondary legislation 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under these 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powers so long as the comply with certain duties</a:t>
            </a:r>
            <a:r>
              <a:rPr lang="en-US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toward Parliament</a:t>
            </a: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In the UK SIs are the most frequently used type of secondary 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legislation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sz="1100" b="0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890038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Shape 38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89" name="Shape 38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The important thing in terms of time scales</a:t>
            </a:r>
            <a:r>
              <a:rPr lang="en-US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was that much of the legislation required to implement </a:t>
            </a:r>
            <a:r>
              <a:rPr lang="en-US" sz="1100" b="0" i="0" u="none" strike="noStrike" cap="none" baseline="0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brexit</a:t>
            </a:r>
            <a:r>
              <a:rPr lang="en-US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was expected to arrive in the form of statutory instruments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sz="1100" b="0" i="0" u="none" strike="noStrike" cap="none" baseline="0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And indeed did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sz="1100" b="0" i="0" u="none" strike="noStrike" cap="none" baseline="0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Since then, we’ve all been through the pandemic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sz="1100" b="0" i="0" u="none" strike="noStrike" cap="none" baseline="0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Much of the legislation used to deal with that has also </a:t>
            </a:r>
            <a:r>
              <a:rPr lang="en-US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been in </a:t>
            </a:r>
            <a:r>
              <a:rPr lang="en-US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the form of statutory instruments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48926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9d78cbea4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9d78cbea4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Almost all offices in both Houses touch on 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statutory</a:t>
            </a:r>
            <a:r>
              <a:rPr lang="en-US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instrument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procedure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0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Both 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Journal Offices, both Table Offices and various committees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In order to track an SI one needs 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to track the activities of assorted committees and </a:t>
            </a:r>
            <a:r>
              <a:rPr lang="en-US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offices represented here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0" i="0" u="none" strike="noStrike" cap="none" baseline="0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You need to know which committees are likely to </a:t>
            </a:r>
            <a:r>
              <a:rPr lang="en-US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scrutinise an SI, </a:t>
            </a:r>
            <a:r>
              <a:rPr lang="en-US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when those committees tend to meet, when those committees tend to publish reports and where those committees tend to publish reports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0" i="0" u="none" strike="noStrike" cap="none" baseline="0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And that’s just the committee part</a:t>
            </a:r>
            <a:endParaRPr lang="en-US" sz="1100" b="0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People 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found 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it 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difficult to 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track the journey of an SI through Parliament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Even Members of Parliament 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may</a:t>
            </a:r>
            <a:r>
              <a:rPr lang="en-US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have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struggled</a:t>
            </a: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572157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Shape 38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89" name="Shape 38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At this point, you may well be thinking</a:t>
            </a:r>
            <a:r>
              <a:rPr lang="en-US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well, </a:t>
            </a:r>
            <a:r>
              <a:rPr lang="en-US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this is interesting but it’s unlikely I’ll ever have to model a parliamentary procedure in my day job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sz="1100" b="0" i="0" u="none" strike="noStrike" cap="none" baseline="0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Or you may be thinking this really isn’t interesting at all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sz="1100" b="0" i="0" u="none" strike="noStrike" cap="none" baseline="0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You may, in fact, </a:t>
            </a:r>
            <a:r>
              <a:rPr lang="en-US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be doom scrolling Twitter as I speak</a:t>
            </a:r>
            <a:endParaRPr lang="en-US" sz="1100" b="0" i="0" u="none" strike="noStrike" cap="none" baseline="0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sz="1100" b="0" i="0" u="none" strike="noStrike" cap="none" baseline="0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But, whilst the details may be </a:t>
            </a:r>
            <a:r>
              <a:rPr lang="en-US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different, </a:t>
            </a:r>
            <a:r>
              <a:rPr lang="en-US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we hope most of this talk is applicable in any reasonably sized organisation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8350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Shape 38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89" name="Shape 38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So</a:t>
            </a:r>
            <a:r>
              <a:rPr lang="en-US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w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e are information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modellers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and managers. We think 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tracking an SI is 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an information management problem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0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But information</a:t>
            </a:r>
            <a:r>
              <a:rPr lang="en-US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management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is often no-one’s job</a:t>
            </a: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074619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Shape 541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42" name="Shape 54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 smtClean="0"/>
              <a:t>At this point we turn to our trusty iceberg metaphor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dirty="0" smtClean="0"/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 smtClean="0"/>
              <a:t>Making websites, </a:t>
            </a:r>
            <a:r>
              <a:rPr lang="en-US" dirty="0" err="1" smtClean="0"/>
              <a:t>visualisations</a:t>
            </a:r>
            <a:r>
              <a:rPr lang="en-US" baseline="0" dirty="0" smtClean="0"/>
              <a:t> and querying data</a:t>
            </a:r>
            <a:r>
              <a:rPr lang="en-US" dirty="0" smtClean="0"/>
              <a:t> is relatively easy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dirty="0" smtClean="0"/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 smtClean="0"/>
              <a:t>Making a data platform and models that are</a:t>
            </a:r>
            <a:r>
              <a:rPr lang="en-US" baseline="0" dirty="0" smtClean="0"/>
              <a:t> as </a:t>
            </a:r>
            <a:r>
              <a:rPr lang="en-US" dirty="0" smtClean="0"/>
              <a:t>flexible as Parliament is harder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dirty="0" smtClean="0"/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 smtClean="0"/>
              <a:t>Managing the information is harder still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dirty="0" smtClean="0"/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 smtClean="0"/>
              <a:t>Managing the information when It’s not in anyone’s job description starts to get impossible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dirty="0" smtClean="0"/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 smtClean="0"/>
              <a:t>And you pretty quickly reach the event horizon of the possible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dirty="0" smtClean="0"/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 smtClean="0"/>
              <a:t>But, </a:t>
            </a:r>
            <a:r>
              <a:rPr lang="en-US" dirty="0" smtClean="0"/>
              <a:t>the problem is more</a:t>
            </a:r>
            <a:r>
              <a:rPr lang="en-US" baseline="0" dirty="0" smtClean="0"/>
              <a:t> than just jobs and roles</a:t>
            </a:r>
            <a:endParaRPr lang="en-US" dirty="0" smtClean="0"/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Shape 38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89" name="Shape 38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Information management is only ever as good as the tools </a:t>
            </a:r>
            <a:r>
              <a:rPr lang="en-US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available</a:t>
            </a:r>
            <a:endParaRPr lang="en-US" sz="1100" b="0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0" i="0" u="none" strike="noStrike" cap="none" baseline="0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How those tools are commissioned and paid for influences</a:t>
            </a:r>
            <a:r>
              <a:rPr lang="en-US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and constrains 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the shape of the data they</a:t>
            </a:r>
            <a:r>
              <a:rPr lang="en-US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produce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817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9d78cbea4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9d78cbea4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 smtClean="0"/>
              <a:t>Given</a:t>
            </a:r>
            <a:r>
              <a:rPr lang="en-US" baseline="0" dirty="0" smtClean="0"/>
              <a:t> e</a:t>
            </a:r>
            <a:r>
              <a:rPr lang="en-US" dirty="0" smtClean="0"/>
              <a:t>ach </a:t>
            </a:r>
            <a:r>
              <a:rPr lang="en-US" dirty="0"/>
              <a:t>office has their own view of the </a:t>
            </a:r>
            <a:r>
              <a:rPr lang="en-US" dirty="0" smtClean="0"/>
              <a:t>problems they need to solve,</a:t>
            </a:r>
            <a:r>
              <a:rPr lang="en-US" baseline="0" dirty="0" smtClean="0"/>
              <a:t> </a:t>
            </a:r>
            <a:r>
              <a:rPr lang="en-US" baseline="0" dirty="0" smtClean="0"/>
              <a:t>w</a:t>
            </a:r>
            <a:r>
              <a:rPr lang="en-US" dirty="0" smtClean="0"/>
              <a:t>e </a:t>
            </a:r>
            <a:r>
              <a:rPr lang="en-US" dirty="0"/>
              <a:t>often end up commissioning tools to digitise existing office bound processes and missing out on the bigger </a:t>
            </a:r>
            <a:r>
              <a:rPr lang="en-US" dirty="0" smtClean="0"/>
              <a:t>picture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dirty="0" smtClean="0"/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 smtClean="0"/>
              <a:t>This is not peculiar</a:t>
            </a:r>
            <a:r>
              <a:rPr lang="en-US" baseline="0" dirty="0" smtClean="0"/>
              <a:t> to Parliament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baseline="0" dirty="0" smtClean="0"/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baseline="0" dirty="0" smtClean="0"/>
              <a:t>At the BBC, the people managing “talent” – the people you see on air – would commission a system to handle talent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baseline="0" dirty="0" smtClean="0"/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baseline="0" dirty="0" smtClean="0"/>
              <a:t>The people responsible for complaints would have their own system to manage that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baseline="0" dirty="0" smtClean="0"/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baseline="0" dirty="0" smtClean="0"/>
              <a:t>The broadcast engineers had a system to handle transmission times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baseline="0" dirty="0" smtClean="0"/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baseline="0" dirty="0" smtClean="0"/>
              <a:t>The schedulers a system to handle scheduling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baseline="0" dirty="0" smtClean="0"/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baseline="0" dirty="0" smtClean="0"/>
              <a:t>And </a:t>
            </a:r>
            <a:r>
              <a:rPr lang="en-US" baseline="0" dirty="0" err="1" smtClean="0"/>
              <a:t>etc</a:t>
            </a:r>
            <a:endParaRPr lang="en-US" baseline="0" dirty="0" smtClean="0"/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baseline="0" dirty="0" smtClean="0"/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baseline="0" dirty="0" smtClean="0"/>
              <a:t>The systems were not designed to join so never any bigger than the sum of their parts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27173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Shape 344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45" name="Shape 34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r>
              <a:rPr lang="en-GB" dirty="0" smtClean="0"/>
              <a:t>We’re going to be talking about what Parliament</a:t>
            </a:r>
            <a:r>
              <a:rPr lang="en-GB" baseline="0" dirty="0" smtClean="0"/>
              <a:t> is</a:t>
            </a:r>
          </a:p>
          <a:p>
            <a:endParaRPr lang="en-GB" baseline="0" dirty="0" smtClean="0"/>
          </a:p>
          <a:p>
            <a:r>
              <a:rPr lang="en-GB" baseline="0" dirty="0" smtClean="0"/>
              <a:t>And what it isn’t</a:t>
            </a:r>
          </a:p>
          <a:p>
            <a:endParaRPr lang="en-GB" baseline="0" dirty="0" smtClean="0"/>
          </a:p>
          <a:p>
            <a:r>
              <a:rPr lang="en-GB" baseline="0" dirty="0" smtClean="0"/>
              <a:t>How Parliament’s structured</a:t>
            </a:r>
          </a:p>
          <a:p>
            <a:endParaRPr lang="en-GB" baseline="0" dirty="0" smtClean="0"/>
          </a:p>
          <a:p>
            <a:r>
              <a:rPr lang="en-GB" baseline="0" dirty="0" smtClean="0"/>
              <a:t>What that means for software </a:t>
            </a:r>
          </a:p>
          <a:p>
            <a:endParaRPr lang="en-GB" baseline="0" dirty="0" smtClean="0"/>
          </a:p>
          <a:p>
            <a:r>
              <a:rPr lang="en-GB" baseline="0" dirty="0" smtClean="0"/>
              <a:t>What software means for information management</a:t>
            </a:r>
          </a:p>
          <a:p>
            <a:endParaRPr lang="en-GB" baseline="0" dirty="0" smtClean="0"/>
          </a:p>
          <a:p>
            <a:r>
              <a:rPr lang="en-GB" baseline="0" dirty="0" smtClean="0"/>
              <a:t>On the nature of organisational complexity</a:t>
            </a:r>
          </a:p>
          <a:p>
            <a:endParaRPr lang="en-GB" baseline="0" dirty="0" smtClean="0"/>
          </a:p>
          <a:p>
            <a:r>
              <a:rPr lang="en-GB" baseline="0" dirty="0" smtClean="0"/>
              <a:t>And what Domain Driven Design can do to help out</a:t>
            </a:r>
          </a:p>
          <a:p>
            <a:endParaRPr lang="en-GB" baseline="0" dirty="0" smtClean="0"/>
          </a:p>
          <a:p>
            <a:r>
              <a:rPr lang="en-GB" baseline="0" dirty="0" smtClean="0"/>
              <a:t>All in the context of managing information to support secondary legislation</a:t>
            </a: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Shape 39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93" name="Shape 39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You may well have heard the phrase don’t</a:t>
            </a:r>
            <a:r>
              <a:rPr lang="en-US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put your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organisational</a:t>
            </a:r>
            <a:r>
              <a:rPr lang="en-US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structure </a:t>
            </a:r>
            <a:r>
              <a:rPr lang="en-US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on the web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0" i="0" u="none" strike="noStrike" cap="none" baseline="0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No one being particularly interested in your </a:t>
            </a:r>
            <a:r>
              <a:rPr lang="en-US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reporting lines</a:t>
            </a:r>
            <a:endParaRPr lang="en-US" sz="1100" b="0" i="0" u="none" strike="noStrike" cap="none" baseline="0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0" i="0" u="none" strike="noStrike" cap="none" baseline="0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But with disjointed information commissioned from the perspective of a single office, this is often inescapable</a:t>
            </a: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Shape 39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99" name="Shape 39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r>
              <a:rPr lang="en-GB" dirty="0" smtClean="0"/>
              <a:t>This is the result</a:t>
            </a:r>
            <a:r>
              <a:rPr lang="en-GB" baseline="0" dirty="0" smtClean="0"/>
              <a:t> of all this on </a:t>
            </a:r>
            <a:r>
              <a:rPr lang="en-GB" baseline="0" dirty="0" err="1" smtClean="0"/>
              <a:t>data.parliament.uk</a:t>
            </a:r>
            <a:endParaRPr lang="en-GB" baseline="0" dirty="0" smtClean="0"/>
          </a:p>
          <a:p>
            <a:endParaRPr lang="en-GB" baseline="0" dirty="0" smtClean="0"/>
          </a:p>
          <a:p>
            <a:r>
              <a:rPr lang="en-GB" baseline="0" dirty="0" smtClean="0"/>
              <a:t>It is supposedly an open data portal where developers can grab data and build new things</a:t>
            </a:r>
          </a:p>
          <a:p>
            <a:endParaRPr lang="en-GB" baseline="0" dirty="0" smtClean="0"/>
          </a:p>
          <a:p>
            <a:r>
              <a:rPr lang="en-GB" baseline="0" dirty="0" smtClean="0"/>
              <a:t>The problem is hopefully obvious</a:t>
            </a:r>
          </a:p>
          <a:p>
            <a:endParaRPr lang="en-GB" baseline="0" dirty="0" smtClean="0"/>
          </a:p>
          <a:p>
            <a:r>
              <a:rPr lang="en-GB" baseline="0" dirty="0" smtClean="0"/>
              <a:t>Each large blob on that diagram is pretty much analogous to an internal system</a:t>
            </a:r>
          </a:p>
          <a:p>
            <a:endParaRPr lang="en-GB" baseline="0" dirty="0" smtClean="0"/>
          </a:p>
          <a:p>
            <a:r>
              <a:rPr lang="en-GB" baseline="0" dirty="0" smtClean="0"/>
              <a:t>And each system is pretty much analogous to an office</a:t>
            </a:r>
          </a:p>
          <a:p>
            <a:endParaRPr lang="en-GB" baseline="0" dirty="0" smtClean="0"/>
          </a:p>
          <a:p>
            <a:r>
              <a:rPr lang="en-GB" baseline="0" dirty="0" smtClean="0"/>
              <a:t>The blob at the top right represents division data – how Members vote in Parliament</a:t>
            </a:r>
          </a:p>
          <a:p>
            <a:endParaRPr lang="en-GB" baseline="0" dirty="0" smtClean="0"/>
          </a:p>
          <a:p>
            <a:r>
              <a:rPr lang="en-GB" baseline="0" dirty="0" smtClean="0"/>
              <a:t>It is connected to our Member records</a:t>
            </a:r>
          </a:p>
          <a:p>
            <a:endParaRPr lang="en-GB" baseline="0" dirty="0" smtClean="0"/>
          </a:p>
          <a:p>
            <a:r>
              <a:rPr lang="en-GB" baseline="0" dirty="0" smtClean="0"/>
              <a:t>It is not connected to the things they were dividing on</a:t>
            </a:r>
            <a:endParaRPr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Shape 39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99" name="Shape 39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r>
              <a:rPr lang="en-GB" dirty="0" smtClean="0"/>
              <a:t>And this is the result on the website</a:t>
            </a:r>
          </a:p>
          <a:p>
            <a:endParaRPr lang="en-GB" dirty="0" smtClean="0"/>
          </a:p>
          <a:p>
            <a:r>
              <a:rPr lang="en-GB" dirty="0" smtClean="0"/>
              <a:t>Upwards</a:t>
            </a:r>
            <a:r>
              <a:rPr lang="en-GB" baseline="0" dirty="0" smtClean="0"/>
              <a:t> of 50 different domains, none of them terribly well </a:t>
            </a:r>
            <a:r>
              <a:rPr lang="en-GB" baseline="0" dirty="0" smtClean="0"/>
              <a:t>interlinked</a:t>
            </a:r>
          </a:p>
          <a:p>
            <a:endParaRPr lang="en-GB" baseline="0" dirty="0" smtClean="0"/>
          </a:p>
          <a:p>
            <a:r>
              <a:rPr lang="en-GB" baseline="0" dirty="0" smtClean="0"/>
              <a:t>This is a old picture</a:t>
            </a:r>
          </a:p>
          <a:p>
            <a:endParaRPr lang="en-GB" baseline="0" dirty="0" smtClean="0"/>
          </a:p>
          <a:p>
            <a:r>
              <a:rPr lang="en-GB" baseline="0" dirty="0" smtClean="0"/>
              <a:t>Lots of these microsites have now been replaced</a:t>
            </a:r>
          </a:p>
          <a:p>
            <a:endParaRPr lang="en-GB" baseline="0" dirty="0" smtClean="0"/>
          </a:p>
          <a:p>
            <a:r>
              <a:rPr lang="en-GB" baseline="0" dirty="0" smtClean="0"/>
              <a:t>But the general point holds true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706811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Shape 38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89" name="Shape 38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Having </a:t>
            </a:r>
            <a:r>
              <a:rPr lang="en-US" dirty="0" smtClean="0"/>
              <a:t>listened to us thus</a:t>
            </a:r>
            <a:r>
              <a:rPr lang="en-US" baseline="0" dirty="0" smtClean="0"/>
              <a:t> far</a:t>
            </a:r>
            <a:r>
              <a:rPr lang="en-US" dirty="0" smtClean="0"/>
              <a:t>, </a:t>
            </a:r>
            <a:r>
              <a:rPr lang="en-US" dirty="0" smtClean="0"/>
              <a:t>you may well</a:t>
            </a:r>
            <a:r>
              <a:rPr lang="en-US" baseline="0" dirty="0" smtClean="0"/>
              <a:t> be thinking, well this slide doesn’t make much sense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aseline="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aseline="0" dirty="0" smtClean="0"/>
              <a:t>Please bear with us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22620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9d78cbea4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9d78cbea4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baseline="0" dirty="0" smtClean="0"/>
              <a:t>Parliamentary procedure is, broadly speaking, the rules and conventions of how parliamentary business gets done</a:t>
            </a:r>
            <a:endParaRPr lang="en-US" dirty="0" smtClean="0"/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dirty="0" smtClean="0"/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 smtClean="0"/>
              <a:t>The image on the right, we </a:t>
            </a:r>
            <a:r>
              <a:rPr lang="en-US" dirty="0"/>
              <a:t>stole from </a:t>
            </a:r>
            <a:r>
              <a:rPr lang="en-US" dirty="0" smtClean="0"/>
              <a:t>Paul Evans - a </a:t>
            </a:r>
            <a:r>
              <a:rPr lang="en-US" dirty="0" smtClean="0"/>
              <a:t>retired </a:t>
            </a:r>
            <a:r>
              <a:rPr lang="en-US" dirty="0"/>
              <a:t>Clerk of </a:t>
            </a:r>
            <a:r>
              <a:rPr lang="en-US" dirty="0" smtClean="0"/>
              <a:t>Committees in the House</a:t>
            </a:r>
            <a:r>
              <a:rPr lang="en-US" baseline="0" dirty="0" smtClean="0"/>
              <a:t> of Commons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baseline="0" dirty="0" smtClean="0"/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 smtClean="0"/>
              <a:t>It </a:t>
            </a:r>
            <a:r>
              <a:rPr lang="en-US" dirty="0"/>
              <a:t>shows the components that inform </a:t>
            </a:r>
            <a:r>
              <a:rPr lang="en-US" dirty="0" smtClean="0"/>
              <a:t>procedure</a:t>
            </a:r>
            <a:endParaRPr lang="en-US" dirty="0"/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dirty="0"/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The further down the stack the more immutable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dirty="0"/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The </a:t>
            </a:r>
            <a:r>
              <a:rPr lang="en-US" dirty="0" smtClean="0"/>
              <a:t>larger the block the more often it comes into play</a:t>
            </a:r>
            <a:endParaRPr lang="en-US" dirty="0"/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dirty="0"/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 smtClean="0"/>
              <a:t>In </a:t>
            </a:r>
            <a:r>
              <a:rPr lang="en-US" dirty="0"/>
              <a:t>order to map procedure we need to take account of </a:t>
            </a:r>
            <a:r>
              <a:rPr lang="en-US" dirty="0" smtClean="0"/>
              <a:t>statute, </a:t>
            </a:r>
            <a:r>
              <a:rPr lang="en-US" dirty="0"/>
              <a:t>standing orders, speaker rulings and </a:t>
            </a:r>
            <a:r>
              <a:rPr lang="en-US" dirty="0" smtClean="0"/>
              <a:t>precedence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dirty="0"/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And we also need to take account of “muddling </a:t>
            </a:r>
            <a:r>
              <a:rPr lang="en-US" dirty="0" smtClean="0"/>
              <a:t>through”</a:t>
            </a:r>
            <a:r>
              <a:rPr lang="en-US" baseline="0" dirty="0" smtClean="0"/>
              <a:t> b</a:t>
            </a:r>
            <a:r>
              <a:rPr lang="en-US" dirty="0" smtClean="0"/>
              <a:t>ecause </a:t>
            </a:r>
            <a:r>
              <a:rPr lang="en-US" dirty="0"/>
              <a:t>improvisation is how a lot of things </a:t>
            </a:r>
            <a:r>
              <a:rPr lang="en-US" dirty="0" smtClean="0"/>
              <a:t>work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310711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Shape 37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73" name="Shape 37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100"/>
            </a:pPr>
            <a:r>
              <a:rPr lang="en-GB" dirty="0" smtClean="0"/>
              <a:t>Taking</a:t>
            </a:r>
            <a:r>
              <a:rPr lang="en-GB" baseline="0" dirty="0" smtClean="0"/>
              <a:t> those components and w</a:t>
            </a:r>
            <a:r>
              <a:rPr lang="en-GB" dirty="0" smtClean="0"/>
              <a:t>orking </a:t>
            </a:r>
            <a:r>
              <a:rPr lang="en-GB" dirty="0" smtClean="0"/>
              <a:t>from the bottom </a:t>
            </a:r>
            <a:r>
              <a:rPr lang="en-GB" dirty="0" smtClean="0"/>
              <a:t>up,</a:t>
            </a:r>
            <a:r>
              <a:rPr lang="en-GB" baseline="0" dirty="0" smtClean="0"/>
              <a:t> let’s talk about </a:t>
            </a:r>
            <a:r>
              <a:rPr lang="en-GB" dirty="0" smtClean="0"/>
              <a:t>statute or legislation</a:t>
            </a:r>
            <a:endParaRPr lang="en-GB" dirty="0" smtClean="0"/>
          </a:p>
          <a:p>
            <a:pPr>
              <a:defRPr sz="1100"/>
            </a:pPr>
            <a:endParaRPr lang="en-GB" dirty="0" smtClean="0"/>
          </a:p>
          <a:p>
            <a:pPr>
              <a:defRPr sz="1100"/>
            </a:pPr>
            <a:r>
              <a:rPr lang="en-GB" dirty="0" smtClean="0"/>
              <a:t>This</a:t>
            </a:r>
            <a:r>
              <a:rPr lang="en-GB" baseline="0" dirty="0" smtClean="0"/>
              <a:t> is a picture of a room in Victoria Tower where Acts of Parliament - printed on vellum - are stored</a:t>
            </a:r>
          </a:p>
          <a:p>
            <a:pPr>
              <a:defRPr sz="1100"/>
            </a:pPr>
            <a:endParaRPr lang="en-GB" baseline="0" dirty="0" smtClean="0"/>
          </a:p>
          <a:p>
            <a:pPr>
              <a:defRPr sz="1100"/>
            </a:pPr>
            <a:r>
              <a:rPr lang="en-GB" baseline="0" dirty="0" smtClean="0"/>
              <a:t>Some of the proceedings of both Houses are set out in legislation</a:t>
            </a:r>
          </a:p>
          <a:p>
            <a:pPr>
              <a:defRPr sz="1100"/>
            </a:pPr>
            <a:endParaRPr lang="en-GB" baseline="0" dirty="0" smtClean="0"/>
          </a:p>
          <a:p>
            <a:pPr>
              <a:defRPr sz="1100"/>
            </a:pPr>
            <a:r>
              <a:rPr lang="en-GB" baseline="0" dirty="0" smtClean="0"/>
              <a:t>The Statutory Instrument Act 1946 being the obvious one for the purposes of this talk</a:t>
            </a:r>
          </a:p>
          <a:p>
            <a:pPr>
              <a:defRPr sz="1100"/>
            </a:pPr>
            <a:endParaRPr lang="en-GB" baseline="0" dirty="0" smtClean="0"/>
          </a:p>
          <a:p>
            <a:pPr>
              <a:defRPr sz="1100"/>
            </a:pPr>
            <a:r>
              <a:rPr lang="en-GB" baseline="0" dirty="0" smtClean="0"/>
              <a:t>In reality only a very small subset of procedure is set out in legislation</a:t>
            </a:r>
            <a:endParaRPr dirty="0"/>
          </a:p>
          <a:p>
            <a:pPr>
              <a:defRPr sz="1100"/>
            </a:pPr>
            <a:endParaRPr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Shape 37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73" name="Shape 37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100"/>
            </a:pPr>
            <a:r>
              <a:rPr lang="en-GB" dirty="0" smtClean="0"/>
              <a:t>Skipping</a:t>
            </a:r>
            <a:r>
              <a:rPr lang="en-GB" baseline="0" dirty="0" smtClean="0"/>
              <a:t> over resolutions of the House, t</a:t>
            </a:r>
            <a:r>
              <a:rPr lang="en-GB" dirty="0" smtClean="0"/>
              <a:t>hese</a:t>
            </a:r>
            <a:r>
              <a:rPr lang="en-GB" baseline="0" dirty="0" smtClean="0"/>
              <a:t> are the standing orders - t</a:t>
            </a:r>
            <a:r>
              <a:rPr dirty="0" smtClean="0"/>
              <a:t>he </a:t>
            </a:r>
            <a:r>
              <a:rPr dirty="0"/>
              <a:t>written rules which regulate the proceedings of each House</a:t>
            </a:r>
          </a:p>
          <a:p>
            <a:pPr>
              <a:defRPr sz="1100"/>
            </a:pPr>
            <a:endParaRPr dirty="0"/>
          </a:p>
          <a:p>
            <a:pPr>
              <a:defRPr sz="1100"/>
            </a:pPr>
            <a:r>
              <a:rPr dirty="0"/>
              <a:t>There are two sets of </a:t>
            </a:r>
            <a:r>
              <a:rPr dirty="0" smtClean="0"/>
              <a:t>rules</a:t>
            </a:r>
            <a:r>
              <a:rPr lang="en-GB" baseline="0" dirty="0" smtClean="0"/>
              <a:t> because the </a:t>
            </a:r>
            <a:r>
              <a:rPr dirty="0" smtClean="0"/>
              <a:t>two </a:t>
            </a:r>
            <a:r>
              <a:rPr dirty="0"/>
              <a:t>Houses do similar things, but in slightly different ways</a:t>
            </a:r>
          </a:p>
          <a:p>
            <a:pPr>
              <a:lnSpc>
                <a:spcPct val="115000"/>
              </a:lnSpc>
              <a:defRPr sz="1100"/>
            </a:pPr>
            <a:endParaRPr dirty="0"/>
          </a:p>
          <a:p>
            <a:pPr>
              <a:lnSpc>
                <a:spcPct val="115000"/>
              </a:lnSpc>
              <a:defRPr sz="1100"/>
            </a:pPr>
            <a:r>
              <a:rPr dirty="0" smtClean="0"/>
              <a:t>And</a:t>
            </a:r>
            <a:r>
              <a:rPr lang="en-GB" dirty="0" smtClean="0"/>
              <a:t>,</a:t>
            </a:r>
            <a:r>
              <a:rPr lang="en-GB" baseline="0" dirty="0" smtClean="0"/>
              <a:t> once again,</a:t>
            </a:r>
            <a:r>
              <a:rPr dirty="0" smtClean="0"/>
              <a:t> </a:t>
            </a:r>
            <a:r>
              <a:rPr dirty="0"/>
              <a:t>they don’t cover everything</a:t>
            </a:r>
          </a:p>
          <a:p>
            <a:pPr>
              <a:defRPr sz="1100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6593469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Shape 37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79" name="Shape 37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115000"/>
              </a:lnSpc>
              <a:defRPr sz="1100"/>
            </a:pPr>
            <a:r>
              <a:rPr dirty="0"/>
              <a:t>On top of the rules, there is precedent, or “custom and practice” - things that are permissible because they've been permitted in the past</a:t>
            </a:r>
          </a:p>
          <a:p>
            <a:pPr>
              <a:lnSpc>
                <a:spcPct val="115000"/>
              </a:lnSpc>
              <a:defRPr sz="1100"/>
            </a:pPr>
            <a:endParaRPr dirty="0"/>
          </a:p>
          <a:p>
            <a:pPr>
              <a:lnSpc>
                <a:spcPct val="115000"/>
              </a:lnSpc>
              <a:defRPr sz="1100"/>
            </a:pPr>
            <a:r>
              <a:rPr lang="en-GB" dirty="0" smtClean="0"/>
              <a:t>Like</a:t>
            </a:r>
            <a:r>
              <a:rPr lang="en-GB" baseline="0" dirty="0" smtClean="0"/>
              <a:t> the rest of our constitution, m</a:t>
            </a:r>
            <a:r>
              <a:rPr dirty="0" smtClean="0"/>
              <a:t>uch </a:t>
            </a:r>
            <a:r>
              <a:rPr dirty="0"/>
              <a:t>of parliamentary procedure has developed over the centuries, and </a:t>
            </a:r>
            <a:r>
              <a:rPr lang="en-GB" dirty="0" smtClean="0"/>
              <a:t>is</a:t>
            </a:r>
            <a:r>
              <a:rPr dirty="0" smtClean="0"/>
              <a:t>n’t </a:t>
            </a:r>
            <a:r>
              <a:rPr dirty="0"/>
              <a:t>written </a:t>
            </a:r>
            <a:r>
              <a:rPr lang="en-GB" dirty="0" smtClean="0"/>
              <a:t>down </a:t>
            </a:r>
            <a:r>
              <a:rPr dirty="0" smtClean="0"/>
              <a:t>in </a:t>
            </a:r>
            <a:r>
              <a:rPr dirty="0"/>
              <a:t>the Standing </a:t>
            </a:r>
            <a:r>
              <a:rPr dirty="0" smtClean="0"/>
              <a:t>Orders</a:t>
            </a:r>
            <a:endParaRPr dirty="0"/>
          </a:p>
          <a:p>
            <a:pPr>
              <a:lnSpc>
                <a:spcPct val="115000"/>
              </a:lnSpc>
              <a:defRPr sz="1100"/>
            </a:pPr>
            <a:endParaRPr dirty="0"/>
          </a:p>
          <a:p>
            <a:pPr>
              <a:lnSpc>
                <a:spcPct val="115000"/>
              </a:lnSpc>
              <a:defRPr sz="1100"/>
            </a:pPr>
            <a:r>
              <a:rPr dirty="0"/>
              <a:t>This is Erskine May. Parliament’s Bible. it collects </a:t>
            </a:r>
            <a:r>
              <a:rPr dirty="0" smtClean="0"/>
              <a:t>precedent</a:t>
            </a:r>
            <a:r>
              <a:rPr lang="en-GB" dirty="0" smtClean="0"/>
              <a:t> in the form of narrative accounts</a:t>
            </a:r>
            <a:endParaRPr dirty="0"/>
          </a:p>
          <a:p>
            <a:pPr>
              <a:lnSpc>
                <a:spcPct val="115000"/>
              </a:lnSpc>
              <a:defRPr sz="1100"/>
            </a:pPr>
            <a:endParaRPr sz="2000" dirty="0"/>
          </a:p>
          <a:p>
            <a:pPr>
              <a:lnSpc>
                <a:spcPct val="115000"/>
              </a:lnSpc>
              <a:defRPr sz="1100"/>
            </a:pPr>
            <a:r>
              <a:rPr dirty="0"/>
              <a:t>So we have a fuzzy rule set: events test the rules, the organisation adapts, new processes emerge</a:t>
            </a:r>
          </a:p>
          <a:p>
            <a:pPr>
              <a:lnSpc>
                <a:spcPct val="115000"/>
              </a:lnSpc>
              <a:defRPr sz="1100"/>
            </a:pPr>
            <a:endParaRPr dirty="0"/>
          </a:p>
          <a:p>
            <a:pPr>
              <a:lnSpc>
                <a:spcPct val="115000"/>
              </a:lnSpc>
              <a:defRPr sz="1100"/>
            </a:pPr>
            <a:r>
              <a:rPr lang="en-GB" dirty="0" smtClean="0"/>
              <a:t>It</a:t>
            </a:r>
            <a:r>
              <a:rPr lang="en-GB" baseline="0" dirty="0" smtClean="0"/>
              <a:t> d</a:t>
            </a:r>
            <a:r>
              <a:rPr dirty="0" smtClean="0"/>
              <a:t>oesn’t </a:t>
            </a:r>
            <a:r>
              <a:rPr dirty="0"/>
              <a:t>end there though</a:t>
            </a: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Shape 384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85" name="Shape 38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115000"/>
              </a:lnSpc>
              <a:defRPr sz="1100"/>
            </a:pPr>
            <a:r>
              <a:rPr dirty="0"/>
              <a:t>And on top of rules and precedent there are people</a:t>
            </a:r>
          </a:p>
          <a:p>
            <a:pPr>
              <a:lnSpc>
                <a:spcPct val="115000"/>
              </a:lnSpc>
              <a:defRPr sz="1100"/>
            </a:pPr>
            <a:endParaRPr dirty="0"/>
          </a:p>
          <a:p>
            <a:pPr>
              <a:lnSpc>
                <a:spcPct val="115000"/>
              </a:lnSpc>
              <a:defRPr sz="1100"/>
            </a:pPr>
            <a:r>
              <a:rPr dirty="0"/>
              <a:t>A lot of politics is about </a:t>
            </a:r>
            <a:r>
              <a:rPr dirty="0" smtClean="0"/>
              <a:t>people</a:t>
            </a:r>
            <a:endParaRPr lang="en-GB" dirty="0" smtClean="0"/>
          </a:p>
          <a:p>
            <a:pPr>
              <a:lnSpc>
                <a:spcPct val="115000"/>
              </a:lnSpc>
              <a:defRPr sz="1100"/>
            </a:pPr>
            <a:endParaRPr lang="en-GB" dirty="0" smtClean="0"/>
          </a:p>
          <a:p>
            <a:pPr>
              <a:lnSpc>
                <a:spcPct val="115000"/>
              </a:lnSpc>
              <a:defRPr sz="1100"/>
            </a:pPr>
            <a:r>
              <a:rPr lang="en-GB" dirty="0" smtClean="0"/>
              <a:t>Some</a:t>
            </a:r>
            <a:r>
              <a:rPr lang="en-GB" baseline="0" dirty="0" smtClean="0"/>
              <a:t> t</a:t>
            </a:r>
            <a:r>
              <a:rPr dirty="0" smtClean="0"/>
              <a:t>hings </a:t>
            </a:r>
            <a:r>
              <a:rPr dirty="0"/>
              <a:t>happen on </a:t>
            </a:r>
            <a:r>
              <a:rPr dirty="0" smtClean="0"/>
              <a:t>stage</a:t>
            </a:r>
            <a:r>
              <a:rPr lang="en-GB" dirty="0" smtClean="0"/>
              <a:t>,</a:t>
            </a:r>
            <a:r>
              <a:rPr lang="en-GB" baseline="0" dirty="0" smtClean="0"/>
              <a:t> some things </a:t>
            </a:r>
            <a:r>
              <a:rPr dirty="0" smtClean="0"/>
              <a:t>off stage</a:t>
            </a:r>
            <a:endParaRPr lang="en-GB" dirty="0" smtClean="0"/>
          </a:p>
          <a:p>
            <a:pPr>
              <a:lnSpc>
                <a:spcPct val="115000"/>
              </a:lnSpc>
              <a:defRPr sz="1100"/>
            </a:pPr>
            <a:endParaRPr lang="en-GB" dirty="0" smtClean="0"/>
          </a:p>
          <a:p>
            <a:pPr>
              <a:lnSpc>
                <a:spcPct val="115000"/>
              </a:lnSpc>
              <a:defRPr sz="1100"/>
            </a:pPr>
            <a:r>
              <a:rPr lang="en-GB" dirty="0" smtClean="0"/>
              <a:t>Even where there are rules,</a:t>
            </a:r>
            <a:r>
              <a:rPr lang="en-GB" baseline="0" dirty="0" smtClean="0"/>
              <a:t> implementation is subject to </a:t>
            </a:r>
            <a:r>
              <a:rPr lang="en-GB" baseline="0" dirty="0" smtClean="0"/>
              <a:t>interpretation</a:t>
            </a:r>
          </a:p>
          <a:p>
            <a:pPr>
              <a:lnSpc>
                <a:spcPct val="115000"/>
              </a:lnSpc>
              <a:defRPr sz="1100"/>
            </a:pPr>
            <a:endParaRPr lang="en-GB" baseline="0" dirty="0" smtClean="0"/>
          </a:p>
          <a:p>
            <a:pPr>
              <a:lnSpc>
                <a:spcPct val="115000"/>
              </a:lnSpc>
              <a:defRPr sz="1100"/>
            </a:pPr>
            <a:r>
              <a:rPr lang="en-GB" baseline="0" dirty="0" smtClean="0"/>
              <a:t>You might remember that some of Speaker </a:t>
            </a:r>
            <a:r>
              <a:rPr lang="en-GB" baseline="0" dirty="0" smtClean="0"/>
              <a:t>Bercow’s interpretation of </a:t>
            </a:r>
            <a:r>
              <a:rPr lang="en-GB" baseline="0" dirty="0" smtClean="0"/>
              <a:t>of the rules received quite a lot of attention during the brexit period</a:t>
            </a:r>
            <a:endParaRPr lang="en-GB" baseline="0" dirty="0" smtClean="0"/>
          </a:p>
          <a:p>
            <a:pPr>
              <a:lnSpc>
                <a:spcPct val="115000"/>
              </a:lnSpc>
              <a:defRPr sz="1100"/>
            </a:pPr>
            <a:endParaRPr lang="en-GB" baseline="0" dirty="0" smtClean="0"/>
          </a:p>
          <a:p>
            <a:pPr>
              <a:lnSpc>
                <a:spcPct val="115000"/>
              </a:lnSpc>
              <a:defRPr sz="1100"/>
            </a:pPr>
            <a:r>
              <a:rPr lang="en-GB" baseline="0" dirty="0" smtClean="0"/>
              <a:t>Occasionally, there are no rules set out anywhere</a:t>
            </a:r>
          </a:p>
          <a:p>
            <a:pPr>
              <a:lnSpc>
                <a:spcPct val="115000"/>
              </a:lnSpc>
              <a:defRPr sz="1100"/>
            </a:pPr>
            <a:endParaRPr lang="en-GB" baseline="0" dirty="0" smtClean="0"/>
          </a:p>
          <a:p>
            <a:pPr>
              <a:lnSpc>
                <a:spcPct val="115000"/>
              </a:lnSpc>
              <a:defRPr sz="1100"/>
            </a:pPr>
            <a:r>
              <a:rPr lang="en-GB" baseline="0" dirty="0" smtClean="0"/>
              <a:t>We’re currently in the midst of mapping a procedure that is set out in neither legislation nor standing </a:t>
            </a:r>
            <a:r>
              <a:rPr lang="en-GB" baseline="0" dirty="0" smtClean="0"/>
              <a:t>orders and which has never happened before</a:t>
            </a:r>
            <a:endParaRPr lang="en-GB" baseline="0" dirty="0" smtClean="0"/>
          </a:p>
          <a:p>
            <a:pPr>
              <a:lnSpc>
                <a:spcPct val="115000"/>
              </a:lnSpc>
              <a:defRPr sz="1100"/>
            </a:pPr>
            <a:endParaRPr lang="en-GB" baseline="0" dirty="0" smtClean="0"/>
          </a:p>
          <a:p>
            <a:pPr>
              <a:lnSpc>
                <a:spcPct val="115000"/>
              </a:lnSpc>
              <a:defRPr sz="1100"/>
            </a:pPr>
            <a:r>
              <a:rPr lang="en-GB" baseline="0" dirty="0" smtClean="0"/>
              <a:t>We would say more, but we can’t</a:t>
            </a:r>
            <a:endParaRPr dirty="0"/>
          </a:p>
          <a:p>
            <a:pPr>
              <a:lnSpc>
                <a:spcPct val="115000"/>
              </a:lnSpc>
              <a:defRPr sz="1100"/>
            </a:pPr>
            <a:endParaRPr dirty="0"/>
          </a:p>
          <a:p>
            <a:pPr>
              <a:defRPr sz="1100"/>
            </a:pPr>
            <a:r>
              <a:rPr lang="en-GB" dirty="0" smtClean="0"/>
              <a:t>But again,</a:t>
            </a:r>
            <a:r>
              <a:rPr lang="en-GB" baseline="0" dirty="0" smtClean="0"/>
              <a:t> </a:t>
            </a:r>
            <a:r>
              <a:rPr dirty="0" smtClean="0"/>
              <a:t>Parliament </a:t>
            </a:r>
            <a:r>
              <a:rPr dirty="0"/>
              <a:t>is not special</a:t>
            </a:r>
          </a:p>
          <a:p>
            <a:pPr>
              <a:defRPr sz="1100"/>
            </a:pPr>
            <a:endParaRPr dirty="0"/>
          </a:p>
          <a:p>
            <a:pPr>
              <a:lnSpc>
                <a:spcPct val="115000"/>
              </a:lnSpc>
              <a:defRPr sz="1100"/>
            </a:pPr>
            <a:r>
              <a:rPr lang="en-GB" dirty="0" smtClean="0"/>
              <a:t>R</a:t>
            </a:r>
            <a:r>
              <a:rPr dirty="0" smtClean="0"/>
              <a:t>ules </a:t>
            </a:r>
            <a:r>
              <a:rPr dirty="0"/>
              <a:t>+ customs and practice + people is almost always true, of any organisation</a:t>
            </a:r>
          </a:p>
          <a:p>
            <a:pPr>
              <a:lnSpc>
                <a:spcPct val="115000"/>
              </a:lnSpc>
              <a:defRPr sz="1100"/>
            </a:pPr>
            <a:endParaRPr dirty="0"/>
          </a:p>
          <a:p>
            <a:pPr>
              <a:lnSpc>
                <a:spcPct val="115000"/>
              </a:lnSpc>
              <a:defRPr sz="1100"/>
            </a:pPr>
            <a:endParaRPr sz="2000" dirty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Shape 433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34" name="Shape 43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dirty="0" smtClean="0"/>
              <a:t>This is </a:t>
            </a:r>
            <a:r>
              <a:rPr lang="en-GB" dirty="0" err="1" smtClean="0"/>
              <a:t>Cynefin</a:t>
            </a:r>
            <a:r>
              <a:rPr lang="en-GB" baseline="0" dirty="0" smtClean="0"/>
              <a:t> – a knowledge organisation framework by Dave Snowden</a:t>
            </a:r>
          </a:p>
          <a:p>
            <a:endParaRPr lang="en-GB" baseline="0" dirty="0" smtClean="0"/>
          </a:p>
          <a:p>
            <a:r>
              <a:rPr lang="en-GB" baseline="0" dirty="0" smtClean="0"/>
              <a:t>It’s </a:t>
            </a:r>
            <a:r>
              <a:rPr lang="en-GB" baseline="0" dirty="0" smtClean="0"/>
              <a:t>designed </a:t>
            </a:r>
            <a:r>
              <a:rPr lang="en-GB" baseline="0" dirty="0" smtClean="0"/>
              <a:t>to give organisations some sense of situational awareness</a:t>
            </a:r>
          </a:p>
          <a:p>
            <a:endParaRPr lang="en-GB" baseline="0" dirty="0" smtClean="0"/>
          </a:p>
          <a:p>
            <a:r>
              <a:rPr lang="en-GB" baseline="0" dirty="0" smtClean="0"/>
              <a:t>To know which space or spaces they’re operating in and act accordingly</a:t>
            </a:r>
          </a:p>
          <a:p>
            <a:endParaRPr lang="en-GB" baseline="0" dirty="0" smtClean="0"/>
          </a:p>
          <a:p>
            <a:r>
              <a:rPr lang="en-US" dirty="0" smtClean="0"/>
              <a:t>Much software is designed and built on the assumption that Parliament – or any other organisation - operates in a complicated space</a:t>
            </a:r>
          </a:p>
          <a:p>
            <a:endParaRPr lang="en-US" dirty="0" smtClean="0"/>
          </a:p>
          <a:p>
            <a:r>
              <a:rPr lang="en-US" dirty="0" smtClean="0"/>
              <a:t>And</a:t>
            </a:r>
            <a:r>
              <a:rPr lang="en-US" baseline="0" dirty="0" smtClean="0"/>
              <a:t> whilst some bits of </a:t>
            </a:r>
            <a:r>
              <a:rPr lang="en-US" dirty="0" smtClean="0"/>
              <a:t>Parliament are complicated, it is, at heart, a complex adaptive system</a:t>
            </a:r>
          </a:p>
          <a:p>
            <a:endParaRPr lang="en-US" dirty="0" smtClean="0"/>
          </a:p>
          <a:p>
            <a:r>
              <a:rPr lang="en-US" dirty="0" smtClean="0"/>
              <a:t>Which is why you’ll often hear us banging on about emergent behaviours</a:t>
            </a:r>
          </a:p>
          <a:p>
            <a:endParaRPr lang="en-US" dirty="0" smtClean="0"/>
          </a:p>
          <a:p>
            <a:r>
              <a:rPr lang="en-US" dirty="0" smtClean="0"/>
              <a:t>Tightly coupling the implementation of software and data models to defined rulesets makes the software and its resulting information brittle and liable to break when underlying rulesets</a:t>
            </a:r>
            <a:r>
              <a:rPr lang="en-US" baseline="0" dirty="0" smtClean="0"/>
              <a:t> are adapted or </a:t>
            </a:r>
            <a:r>
              <a:rPr lang="en-US" baseline="0" dirty="0" smtClean="0"/>
              <a:t>reinterpreted</a:t>
            </a:r>
          </a:p>
          <a:p>
            <a:endParaRPr lang="en-US" baseline="0" dirty="0" smtClean="0"/>
          </a:p>
          <a:p>
            <a:r>
              <a:rPr lang="en-US" baseline="0" dirty="0" smtClean="0"/>
              <a:t>We’re sure people in the audience will be familiar with software insisting that a piece of information is mandatory when that information doesn’t exist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Whilst we may wish to be </a:t>
            </a:r>
            <a:r>
              <a:rPr lang="en-US" dirty="0" smtClean="0"/>
              <a:t>conservative on output, it is always best to be liberal on input</a:t>
            </a:r>
          </a:p>
          <a:p>
            <a:endParaRPr lang="en-GB" dirty="0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Shape 38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89" name="Shape 38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r>
              <a:rPr lang="en-GB" dirty="0" smtClean="0"/>
              <a:t>So first up, what is Parliament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1158486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Shape 38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89" name="Shape 38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In order to make services that meet needs outside individual</a:t>
            </a:r>
            <a:r>
              <a:rPr lang="en-US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offices we need to step back and look for new patterns that don’t stop at office walls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0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And we need</a:t>
            </a:r>
            <a:r>
              <a:rPr lang="en-US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to be aware of both complications and complexity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235785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our bible</a:t>
            </a:r>
          </a:p>
          <a:p>
            <a:endParaRPr lang="en-US" dirty="0" smtClean="0"/>
          </a:p>
          <a:p>
            <a:r>
              <a:rPr lang="en-US" dirty="0" smtClean="0"/>
              <a:t>Domain Driven Design by Eric Evans</a:t>
            </a:r>
          </a:p>
          <a:p>
            <a:endParaRPr lang="en-US" dirty="0" smtClean="0"/>
          </a:p>
          <a:p>
            <a:r>
              <a:rPr lang="en-US" dirty="0" smtClean="0"/>
              <a:t>It has been described</a:t>
            </a:r>
            <a:r>
              <a:rPr lang="en-US" baseline="0" dirty="0" smtClean="0"/>
              <a:t> as somewhere between profound and self-evident</a:t>
            </a:r>
          </a:p>
          <a:p>
            <a:endParaRPr lang="en-US" baseline="0" dirty="0" smtClean="0"/>
          </a:p>
          <a:p>
            <a:r>
              <a:rPr lang="en-US" baseline="0" dirty="0" smtClean="0"/>
              <a:t>And we’d recommend reading at least the first three chapters to almost anyone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033452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Agile is a response to a complex situation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And Domain Driven Design </a:t>
            </a:r>
            <a:r>
              <a:rPr lang="en-US" dirty="0" smtClean="0"/>
              <a:t>is </a:t>
            </a:r>
            <a:r>
              <a:rPr lang="en-US" dirty="0" smtClean="0"/>
              <a:t>a technique</a:t>
            </a:r>
            <a:r>
              <a:rPr lang="en-US" baseline="0" dirty="0" smtClean="0"/>
              <a:t> emerging from the</a:t>
            </a:r>
            <a:r>
              <a:rPr lang="en-US" dirty="0" smtClean="0"/>
              <a:t> agile</a:t>
            </a:r>
            <a:r>
              <a:rPr lang="en-US" baseline="0" dirty="0" smtClean="0"/>
              <a:t> development community</a:t>
            </a:r>
          </a:p>
          <a:p>
            <a:endParaRPr lang="en-US" baseline="0" dirty="0" smtClean="0"/>
          </a:p>
          <a:p>
            <a:r>
              <a:rPr lang="en-US" baseline="0" dirty="0" smtClean="0"/>
              <a:t>Like agile it emphasises collaboration over contract negotiation</a:t>
            </a:r>
          </a:p>
          <a:p>
            <a:endParaRPr lang="en-US" baseline="0" dirty="0" smtClean="0"/>
          </a:p>
          <a:p>
            <a:endParaRPr lang="en-US" baseline="0" dirty="0" smtClean="0"/>
          </a:p>
        </p:txBody>
      </p:sp>
    </p:spTree>
    <p:extLst>
      <p:ext uri="{BB962C8B-B14F-4D97-AF65-F5344CB8AC3E}">
        <p14:creationId xmlns:p14="http://schemas.microsoft.com/office/powerpoint/2010/main" val="173565953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Shape 41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13" name="Shape 41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/>
            </a:pPr>
            <a:r>
              <a:rPr lang="en-US" baseline="0" dirty="0" smtClean="0"/>
              <a:t>Usually via the medium of a </a:t>
            </a:r>
            <a:r>
              <a:rPr lang="en-US" baseline="0" dirty="0" smtClean="0"/>
              <a:t>whiteboard and lots </a:t>
            </a:r>
            <a:r>
              <a:rPr lang="en-US" baseline="0" dirty="0" smtClean="0"/>
              <a:t>of </a:t>
            </a:r>
            <a:r>
              <a:rPr lang="en-US" baseline="0" dirty="0" smtClean="0"/>
              <a:t>listening</a:t>
            </a:r>
          </a:p>
          <a:p>
            <a:pPr>
              <a:defRPr sz="1100"/>
            </a:pPr>
            <a:endParaRPr lang="en-US" baseline="0" dirty="0" smtClean="0"/>
          </a:p>
          <a:p>
            <a:pPr>
              <a:defRPr sz="1100"/>
            </a:pPr>
            <a:r>
              <a:rPr lang="en-US" baseline="0" dirty="0" smtClean="0"/>
              <a:t>Most of the work is probing for definitions, always accepting that the same words may have different definitions in different contexts</a:t>
            </a:r>
          </a:p>
          <a:p>
            <a:pPr>
              <a:defRPr sz="1100"/>
            </a:pPr>
            <a:endParaRPr lang="en-GB" dirty="0" smtClean="0"/>
          </a:p>
          <a:p>
            <a:pPr>
              <a:defRPr sz="1100"/>
            </a:pPr>
            <a:r>
              <a:rPr lang="en-GB" dirty="0" smtClean="0"/>
              <a:t>Importantly,</a:t>
            </a:r>
            <a:r>
              <a:rPr lang="en-GB" baseline="0" dirty="0" smtClean="0"/>
              <a:t> it’s not about one person speaking and one person drawing</a:t>
            </a:r>
          </a:p>
          <a:p>
            <a:pPr>
              <a:defRPr sz="1100"/>
            </a:pPr>
            <a:endParaRPr lang="en-GB" baseline="0" dirty="0" smtClean="0"/>
          </a:p>
          <a:p>
            <a:pPr>
              <a:defRPr sz="1100"/>
            </a:pPr>
            <a:r>
              <a:rPr lang="en-GB" baseline="0" dirty="0" smtClean="0"/>
              <a:t>The aim is to draw back at each other</a:t>
            </a:r>
          </a:p>
          <a:p>
            <a:pPr>
              <a:defRPr sz="1100"/>
            </a:pPr>
            <a:endParaRPr lang="en-GB" baseline="0" dirty="0" smtClean="0"/>
          </a:p>
          <a:p>
            <a: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/>
            </a:pPr>
            <a:r>
              <a:rPr lang="en-GB" dirty="0" smtClean="0"/>
              <a:t>As Eric Evans said, if you give someone a diagram they will agree with you. Get them to draw it and you see the difference</a:t>
            </a:r>
          </a:p>
          <a:p>
            <a: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/>
            </a:pPr>
            <a:endParaRPr lang="en-GB" dirty="0" smtClean="0"/>
          </a:p>
          <a:p>
            <a: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/>
            </a:pPr>
            <a:r>
              <a:rPr lang="en-GB" baseline="0" dirty="0" smtClean="0"/>
              <a:t>The aim is to explore the domain from as many perspectives as </a:t>
            </a:r>
            <a:r>
              <a:rPr lang="en-GB" baseline="0" dirty="0" smtClean="0"/>
              <a:t>possible</a:t>
            </a:r>
            <a:endParaRPr lang="en-GB" sz="1100" dirty="0" smtClean="0"/>
          </a:p>
          <a:p>
            <a:pPr>
              <a:defRPr sz="1100"/>
            </a:pPr>
            <a:endParaRPr lang="en-GB" sz="1100" dirty="0" smtClean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Shape 38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89" name="Shape 38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So, some tips</a:t>
            </a:r>
            <a:r>
              <a:rPr lang="en-US" baseline="0" dirty="0" smtClean="0"/>
              <a:t> for domain modelling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aseline="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aseline="0" dirty="0" smtClean="0"/>
              <a:t>It’s important to say, we’ve found these work for us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aseline="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aseline="0" dirty="0" smtClean="0"/>
              <a:t>But there are no silver bullets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aseline="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aseline="0" dirty="0" smtClean="0"/>
              <a:t>Your mileage may vary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037224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Shape 38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89" name="Shape 38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This is where we’re pleased to be speaking at a virtual event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aseline="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aseline="0" dirty="0" smtClean="0"/>
              <a:t>Where it’s unlikely we’ll be heckled off stage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aseline="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aseline="0" dirty="0" smtClean="0"/>
              <a:t>The slide is incorrect of course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aseline="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aseline="0" dirty="0" smtClean="0"/>
              <a:t>There is such a thing as metadata, it’s just not usually what people mean when they say it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aseline="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aseline="0" dirty="0" smtClean="0"/>
              <a:t>The author of a book is a person – or a corporate author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aseline="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aseline="0" dirty="0" smtClean="0"/>
              <a:t>It’s not a string, however controlled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aseline="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aseline="0" dirty="0" smtClean="0"/>
              <a:t>An artist performing a music track is a person or a group of people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aseline="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aseline="0" dirty="0" smtClean="0"/>
              <a:t>Factory </a:t>
            </a:r>
            <a:r>
              <a:rPr lang="en-US" baseline="0" dirty="0" smtClean="0"/>
              <a:t>Records </a:t>
            </a:r>
            <a:r>
              <a:rPr lang="en-US" baseline="0" dirty="0" smtClean="0"/>
              <a:t>was an organisation, not </a:t>
            </a:r>
            <a:r>
              <a:rPr lang="en-US" baseline="0" dirty="0" smtClean="0"/>
              <a:t>some text in a </a:t>
            </a:r>
            <a:r>
              <a:rPr lang="en-US" baseline="0" dirty="0" smtClean="0"/>
              <a:t>”metadata” field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aseline="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aseline="0" dirty="0" smtClean="0"/>
              <a:t>This is possibly the trickiest thing when you’re switching from taxonomies to ontologies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aseline="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aseline="0" dirty="0" smtClean="0"/>
              <a:t>When domain modelling think about things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aseline="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aseline="0" dirty="0" smtClean="0"/>
              <a:t>And </a:t>
            </a:r>
            <a:r>
              <a:rPr lang="en-US" baseline="0" dirty="0" err="1" smtClean="0"/>
              <a:t>thingyness</a:t>
            </a:r>
            <a:endParaRPr lang="en-US" baseline="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492722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Shape 38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89" name="Shape 38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You’ll probably arrive at a domain modelling session with questions in mind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aseline="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aseline="0" dirty="0" smtClean="0"/>
              <a:t>And sometimes conversation will drift away from those questions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aseline="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aseline="0" dirty="0" smtClean="0"/>
              <a:t>Let it drift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aseline="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aseline="0" dirty="0" smtClean="0"/>
              <a:t>Unlike some practitioners of user research, try not to arrive with a script and let the conversation go where it takes </a:t>
            </a:r>
            <a:r>
              <a:rPr lang="en-US" baseline="0" dirty="0" smtClean="0"/>
              <a:t>you</a:t>
            </a:r>
            <a:endParaRPr lang="en-US" baseline="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98705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Try not to hide behind</a:t>
            </a:r>
            <a:r>
              <a:rPr lang="en-US" baseline="0" dirty="0" smtClean="0"/>
              <a:t> a professional persona. Easier perhaps for some of us than others</a:t>
            </a:r>
          </a:p>
          <a:p>
            <a:endParaRPr lang="en-US" baseline="0" dirty="0" smtClean="0"/>
          </a:p>
          <a:p>
            <a:r>
              <a:rPr lang="en-US" baseline="0" dirty="0" smtClean="0"/>
              <a:t>Active listening is something of a cliché but useful here</a:t>
            </a:r>
          </a:p>
          <a:p>
            <a:endParaRPr lang="en-US" baseline="0" dirty="0" smtClean="0"/>
          </a:p>
          <a:p>
            <a:r>
              <a:rPr lang="en-US" baseline="0" dirty="0" smtClean="0"/>
              <a:t>And also </a:t>
            </a:r>
            <a:r>
              <a:rPr lang="en-US" baseline="0" dirty="0" smtClean="0"/>
              <a:t>exhausting</a:t>
            </a:r>
          </a:p>
          <a:p>
            <a:endParaRPr lang="en-US" baseline="0" dirty="0" smtClean="0"/>
          </a:p>
          <a:p>
            <a:r>
              <a:rPr lang="en-US" baseline="0" dirty="0" smtClean="0"/>
              <a:t>Never attempt a domain modelling session alone. At some point you’ll be drawing and tune out</a:t>
            </a:r>
          </a:p>
          <a:p>
            <a:endParaRPr lang="en-US" baseline="0" dirty="0" smtClean="0"/>
          </a:p>
          <a:p>
            <a:r>
              <a:rPr lang="en-US" baseline="0" dirty="0" smtClean="0"/>
              <a:t>It’s useful to have people along to help you listen and people who can pick up the attention baton when you’re clearly flagging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Be empathetic </a:t>
            </a:r>
            <a:r>
              <a:rPr lang="en-US" baseline="0" dirty="0" smtClean="0"/>
              <a:t>and see things from the participants </a:t>
            </a:r>
            <a:r>
              <a:rPr lang="en-US" baseline="0" dirty="0" smtClean="0"/>
              <a:t>perspective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239317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 matter what the statisticians tell us, the plural of anecdote is data</a:t>
            </a:r>
          </a:p>
          <a:p>
            <a:endParaRPr lang="en-US" dirty="0" smtClean="0"/>
          </a:p>
          <a:p>
            <a:r>
              <a:rPr lang="en-US" dirty="0" smtClean="0"/>
              <a:t>This is a picture taken from the book</a:t>
            </a:r>
            <a:r>
              <a:rPr lang="en-US" baseline="0" dirty="0" smtClean="0"/>
              <a:t> Event Storming by Alberto </a:t>
            </a:r>
            <a:r>
              <a:rPr lang="en-US" baseline="0" dirty="0" err="1" smtClean="0"/>
              <a:t>Brandolini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We’re sure many of you will recognise the bits of an organisation that only Pauline in accounts knows about</a:t>
            </a:r>
          </a:p>
          <a:p>
            <a:endParaRPr lang="en-US" dirty="0" smtClean="0"/>
          </a:p>
          <a:p>
            <a:r>
              <a:rPr lang="en-US" dirty="0" smtClean="0"/>
              <a:t>Any </a:t>
            </a:r>
            <a:r>
              <a:rPr lang="en-US" dirty="0" smtClean="0"/>
              <a:t>complex environment</a:t>
            </a:r>
            <a:r>
              <a:rPr lang="en-US" baseline="0" dirty="0" smtClean="0"/>
              <a:t> relies more on narrative than “rules”</a:t>
            </a:r>
          </a:p>
          <a:p>
            <a:endParaRPr lang="en-US" baseline="0" dirty="0" smtClean="0"/>
          </a:p>
          <a:p>
            <a:r>
              <a:rPr lang="en-US" baseline="0" dirty="0" smtClean="0"/>
              <a:t>People share stories and stories shape the environment</a:t>
            </a:r>
          </a:p>
          <a:p>
            <a:endParaRPr lang="en-US" baseline="0" dirty="0" smtClean="0"/>
          </a:p>
          <a:p>
            <a:r>
              <a:rPr lang="en-US" baseline="0" dirty="0" smtClean="0"/>
              <a:t>Dave Snowden </a:t>
            </a:r>
            <a:r>
              <a:rPr lang="en-US" baseline="0" dirty="0" smtClean="0"/>
              <a:t>- of Cynefin fame - has </a:t>
            </a:r>
            <a:r>
              <a:rPr lang="en-US" baseline="0" dirty="0" smtClean="0"/>
              <a:t>some excellent </a:t>
            </a:r>
            <a:r>
              <a:rPr lang="en-US" baseline="0" dirty="0" smtClean="0"/>
              <a:t>observations on </a:t>
            </a:r>
            <a:r>
              <a:rPr lang="en-US" baseline="0" dirty="0" smtClean="0"/>
              <a:t>the value of stories in work places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075157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Shape 38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89" name="Shape 38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It’s often helpful to </a:t>
            </a:r>
            <a:r>
              <a:rPr lang="en-US" dirty="0" smtClean="0"/>
              <a:t>invite more </a:t>
            </a:r>
            <a:r>
              <a:rPr lang="en-US" dirty="0" smtClean="0"/>
              <a:t>than one </a:t>
            </a:r>
            <a:r>
              <a:rPr lang="en-US" dirty="0" smtClean="0"/>
              <a:t>domain expert to </a:t>
            </a:r>
            <a:r>
              <a:rPr lang="en-US" dirty="0" smtClean="0"/>
              <a:t>any session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aseline="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aseline="0" dirty="0" smtClean="0"/>
              <a:t>It’s even more helpful if they’re at different </a:t>
            </a:r>
            <a:r>
              <a:rPr lang="en-US" baseline="0" dirty="0" smtClean="0"/>
              <a:t>levels of seniority</a:t>
            </a:r>
            <a:endParaRPr lang="en-US" baseline="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aseline="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aseline="0" dirty="0" smtClean="0"/>
              <a:t>But not so far separated they’re afraid to disagree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aseline="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aseline="0" dirty="0" smtClean="0"/>
              <a:t>Some of our best sessions start with disagreement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84523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Shape 34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49" name="Shape 34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100"/>
            </a:pPr>
            <a:r>
              <a:rPr dirty="0" smtClean="0"/>
              <a:t>To </a:t>
            </a:r>
            <a:r>
              <a:rPr dirty="0"/>
              <a:t>explain Parliament I need to explain what it </a:t>
            </a:r>
            <a:r>
              <a:rPr dirty="0" smtClean="0"/>
              <a:t>isn’t</a:t>
            </a:r>
            <a:endParaRPr lang="en-GB" dirty="0" smtClean="0"/>
          </a:p>
          <a:p>
            <a:pPr>
              <a:defRPr sz="1100"/>
            </a:pPr>
            <a:endParaRPr dirty="0"/>
          </a:p>
          <a:p>
            <a:pPr>
              <a:defRPr sz="1100"/>
            </a:pPr>
            <a:r>
              <a:rPr dirty="0"/>
              <a:t>Parliament is not </a:t>
            </a:r>
            <a:r>
              <a:rPr lang="en-GB" dirty="0" smtClean="0"/>
              <a:t>G</a:t>
            </a:r>
            <a:r>
              <a:rPr dirty="0" smtClean="0"/>
              <a:t>overnment</a:t>
            </a:r>
            <a:endParaRPr lang="en-GB" dirty="0" smtClean="0"/>
          </a:p>
          <a:p>
            <a:pPr>
              <a:defRPr sz="1100"/>
            </a:pPr>
            <a:endParaRPr lang="en-GB" dirty="0" smtClean="0"/>
          </a:p>
          <a:p>
            <a:pPr>
              <a:defRPr sz="1100"/>
            </a:pPr>
            <a:r>
              <a:rPr lang="en-GB" dirty="0" smtClean="0"/>
              <a:t>We have been asked many times whether we work for the Civil</a:t>
            </a:r>
            <a:r>
              <a:rPr lang="en-GB" baseline="0" dirty="0" smtClean="0"/>
              <a:t> Service</a:t>
            </a:r>
          </a:p>
          <a:p>
            <a:pPr>
              <a:defRPr sz="1100"/>
            </a:pPr>
            <a:endParaRPr lang="en-GB" baseline="0" dirty="0" smtClean="0"/>
          </a:p>
          <a:p>
            <a:pPr>
              <a:defRPr sz="1100"/>
            </a:pPr>
            <a:r>
              <a:rPr lang="en-GB" baseline="0" dirty="0" smtClean="0"/>
              <a:t>And it’s been assumed many times we are somehow associated with the Government Digital Service</a:t>
            </a:r>
          </a:p>
          <a:p>
            <a:pPr>
              <a:defRPr sz="1100"/>
            </a:pPr>
            <a:endParaRPr lang="en-GB" baseline="0" dirty="0" smtClean="0"/>
          </a:p>
          <a:p>
            <a:pPr>
              <a:defRPr sz="1100"/>
            </a:pPr>
            <a:r>
              <a:rPr lang="en-GB" baseline="0" dirty="0" smtClean="0"/>
              <a:t>Neither of these things are true</a:t>
            </a:r>
          </a:p>
          <a:p>
            <a:pPr>
              <a:defRPr sz="1100"/>
            </a:pPr>
            <a:endParaRPr lang="en-GB" baseline="0" dirty="0" smtClean="0"/>
          </a:p>
          <a:p>
            <a:pPr>
              <a:defRPr sz="1100"/>
            </a:pPr>
            <a:r>
              <a:rPr lang="en-GB" baseline="0" dirty="0" smtClean="0"/>
              <a:t>The only thing we really share with Civil Servants are the pubs around Westminster</a:t>
            </a:r>
          </a:p>
          <a:p>
            <a:pPr>
              <a:defRPr sz="1100"/>
            </a:pPr>
            <a:endParaRPr lang="en-GB" baseline="0" dirty="0" smtClean="0"/>
          </a:p>
          <a:p>
            <a:pPr>
              <a:defRPr sz="1100"/>
            </a:pPr>
            <a:r>
              <a:rPr lang="en-GB" baseline="0" dirty="0" smtClean="0"/>
              <a:t>And even then, we tend to scorn their queuing technique</a:t>
            </a:r>
            <a:endParaRPr dirty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How organisations</a:t>
            </a:r>
            <a:r>
              <a:rPr lang="en-US" baseline="0" dirty="0" smtClean="0"/>
              <a:t> think they work and how they work are two different things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Think of all those cascaded emails you already knew the contents of</a:t>
            </a:r>
          </a:p>
          <a:p>
            <a:endParaRPr lang="en-US" baseline="0" dirty="0" smtClean="0"/>
          </a:p>
          <a:p>
            <a:r>
              <a:rPr lang="en-US" baseline="0" dirty="0" smtClean="0"/>
              <a:t>Find out how networks work in your organisation</a:t>
            </a:r>
          </a:p>
          <a:p>
            <a:endParaRPr lang="en-US" baseline="0" dirty="0" smtClean="0"/>
          </a:p>
          <a:p>
            <a:r>
              <a:rPr lang="en-US" baseline="0" dirty="0" smtClean="0"/>
              <a:t>Bear in mind organisations are porous</a:t>
            </a:r>
          </a:p>
          <a:p>
            <a:endParaRPr lang="en-US" baseline="0" dirty="0" smtClean="0"/>
          </a:p>
          <a:p>
            <a:r>
              <a:rPr lang="en-US" baseline="0" dirty="0" smtClean="0"/>
              <a:t>Twitter can be your friend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186491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And lastly, if you want stories</a:t>
            </a:r>
            <a:r>
              <a:rPr lang="en-US" baseline="0" dirty="0" smtClean="0"/>
              <a:t> the people with the best ones are often retired</a:t>
            </a:r>
          </a:p>
          <a:p>
            <a:endParaRPr lang="en-US" baseline="0" dirty="0" smtClean="0"/>
          </a:p>
          <a:p>
            <a:r>
              <a:rPr lang="en-US" baseline="0" dirty="0" smtClean="0"/>
              <a:t>We work with a number of retired clerks all of whom have many great stories to tell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321484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And some more tips</a:t>
            </a:r>
            <a:r>
              <a:rPr lang="en-US" baseline="0" dirty="0" smtClean="0"/>
              <a:t> around the kinds of things you may want to </a:t>
            </a:r>
            <a:r>
              <a:rPr lang="en-US" baseline="0" dirty="0" smtClean="0"/>
              <a:t>question</a:t>
            </a:r>
          </a:p>
          <a:p>
            <a:endParaRPr lang="en-US" baseline="0" dirty="0" smtClean="0"/>
          </a:p>
          <a:p>
            <a:r>
              <a:rPr lang="en-US" baseline="0" dirty="0" smtClean="0"/>
              <a:t>Try not to conflate identity with the naming or labelling of things. We have a recurrent problem with parliamentary sessions being identified by their start and end dates. The latter being subject to change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Think about whether the thing you’re modelling has agency. Can it effect changes in the world</a:t>
            </a:r>
          </a:p>
          <a:p>
            <a:endParaRPr lang="en-US" baseline="0" dirty="0" smtClean="0"/>
          </a:p>
          <a:p>
            <a:r>
              <a:rPr lang="en-US" baseline="0" dirty="0" smtClean="0"/>
              <a:t>Functional Requirements for Bibliographic Records – or FRBR – is a handy reference point for things far beyond document management</a:t>
            </a:r>
          </a:p>
          <a:p>
            <a:endParaRPr lang="en-US" baseline="0" dirty="0" smtClean="0"/>
          </a:p>
          <a:p>
            <a:r>
              <a:rPr lang="en-US" baseline="0" dirty="0" smtClean="0"/>
              <a:t>And questions around cardinality are key. How many of those things can that thing have is always worth asking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Questions around identity and naming, around agency, around FRBR like structures and around cardinality are all key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347082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Shape 38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89" name="Shape 38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Warning: this slide has no scientific basis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But based on experience, many an information</a:t>
            </a:r>
            <a:r>
              <a:rPr lang="en-US" baseline="0" dirty="0" smtClean="0"/>
              <a:t> project foundered on the rocks of cardinality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605355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Shape 38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89" name="Shape 38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Check to here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mtClean="0"/>
              <a:t>So </a:t>
            </a:r>
            <a:r>
              <a:rPr lang="en-US" dirty="0" smtClean="0"/>
              <a:t>then, back to SIs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513221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Shape 38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89" name="Shape 38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When we first started on the SI service, everyone we met brought us a flowchart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sz="1100" b="0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All drawn from a certain perspective and none complete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sz="1100" b="0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Over several months we talked and sketched and brought together multiple perspectives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021737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Shape 38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89" name="Shape 38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GB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The result was</a:t>
            </a:r>
            <a:r>
              <a:rPr lang="en-GB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a process model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GB" sz="1100" b="0" i="0" u="none" strike="noStrike" cap="none" baseline="0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GB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Or as a parliamentarian might say, a procedure model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GB" sz="1100" b="0" i="0" u="none" strike="noStrike" cap="none" baseline="0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GB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It allows us to state that,</a:t>
            </a:r>
            <a:r>
              <a:rPr lang="en-GB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given what has happened, what may, must and can’t happen next</a:t>
            </a:r>
            <a:endParaRPr lang="en-US" sz="1100" b="0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sz="1100" b="0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 clerk would not recognise this model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sz="1100" b="0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It is generic, having no domain knowledge or domain language encoded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622395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Shape 38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89" name="Shape 38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Whilst the model may be generic, layered on top are procedural maps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0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Most</a:t>
            </a:r>
            <a:r>
              <a:rPr lang="en-US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of our time is spent mapping procedures on top of the model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0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This</a:t>
            </a:r>
            <a:r>
              <a:rPr lang="en-US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is an example of a procedure map, for made affirmative statutory instruments.</a:t>
            </a:r>
            <a:endParaRPr lang="en-US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120675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Shape 38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89" name="Shape 38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You</a:t>
            </a:r>
            <a:r>
              <a:rPr lang="en-US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may have noticed that w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e’ve not talked about what users might need from an</a:t>
            </a:r>
            <a:r>
              <a:rPr lang="en-US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SI tracking 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service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0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We find that an emphasis on user needs isn’t always helpful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0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By concentrating on</a:t>
            </a:r>
            <a:r>
              <a:rPr lang="en-US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describing the domain we don’t lock ourselves into single solutions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0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Not only do needs differ across user groups,</a:t>
            </a:r>
            <a:r>
              <a:rPr lang="en-US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sometimes our users have needs that are diametrically opposed to the needs of other</a:t>
            </a:r>
            <a:r>
              <a:rPr lang="en-US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users</a:t>
            </a:r>
            <a:endParaRPr lang="en-US" sz="1100" b="0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0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This being the nature of politics</a:t>
            </a:r>
            <a:endParaRPr lang="en-US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771072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Shape 38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89" name="Shape 38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So after all this talking and sketching and listening to all these stories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What</a:t>
            </a:r>
            <a:r>
              <a:rPr lang="en-US" baseline="0" dirty="0" smtClean="0"/>
              <a:t> have we made?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44931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Shape 353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54" name="Shape 35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115000"/>
              </a:lnSpc>
              <a:defRPr sz="1100"/>
            </a:pPr>
            <a:r>
              <a:rPr lang="en-GB" dirty="0" smtClean="0"/>
              <a:t>Let’s start with the </a:t>
            </a:r>
            <a:r>
              <a:rPr dirty="0" smtClean="0"/>
              <a:t>UK</a:t>
            </a:r>
            <a:r>
              <a:rPr lang="en-GB" baseline="0" dirty="0" smtClean="0"/>
              <a:t> </a:t>
            </a:r>
            <a:r>
              <a:rPr dirty="0" smtClean="0"/>
              <a:t>Government </a:t>
            </a:r>
            <a:endParaRPr lang="en-GB" dirty="0" smtClean="0"/>
          </a:p>
          <a:p>
            <a:pPr>
              <a:lnSpc>
                <a:spcPct val="115000"/>
              </a:lnSpc>
              <a:defRPr sz="1100"/>
            </a:pPr>
            <a:endParaRPr lang="en-GB" dirty="0" smtClean="0"/>
          </a:p>
          <a:p>
            <a:pPr>
              <a:lnSpc>
                <a:spcPct val="115000"/>
              </a:lnSpc>
              <a:defRPr sz="1100"/>
            </a:pPr>
            <a:r>
              <a:rPr lang="en-GB" dirty="0" smtClean="0"/>
              <a:t>They are accountable to Parliament</a:t>
            </a:r>
          </a:p>
          <a:p>
            <a:pPr>
              <a:lnSpc>
                <a:spcPct val="115000"/>
              </a:lnSpc>
              <a:defRPr sz="1100"/>
            </a:pPr>
            <a:endParaRPr lang="en-GB" dirty="0" smtClean="0"/>
          </a:p>
          <a:p>
            <a:pPr>
              <a:lnSpc>
                <a:spcPct val="115000"/>
              </a:lnSpc>
              <a:defRPr sz="1100"/>
            </a:pPr>
            <a:r>
              <a:rPr lang="en-GB" dirty="0" smtClean="0"/>
              <a:t>And via Parliament</a:t>
            </a:r>
            <a:r>
              <a:rPr lang="en-GB" baseline="0" dirty="0" smtClean="0"/>
              <a:t> to the public</a:t>
            </a:r>
            <a:endParaRPr lang="en-GB" dirty="0" smtClean="0"/>
          </a:p>
          <a:p>
            <a:pPr>
              <a:lnSpc>
                <a:spcPct val="115000"/>
              </a:lnSpc>
              <a:defRPr sz="1100"/>
            </a:pPr>
            <a:endParaRPr lang="en-GB" dirty="0" smtClean="0"/>
          </a:p>
          <a:p>
            <a:pPr>
              <a:lnSpc>
                <a:spcPct val="115000"/>
              </a:lnSpc>
              <a:defRPr sz="1100"/>
            </a:pPr>
            <a:r>
              <a:rPr lang="en-GB" dirty="0" smtClean="0"/>
              <a:t>They</a:t>
            </a:r>
            <a:r>
              <a:rPr lang="en-GB" baseline="0" dirty="0" smtClean="0"/>
              <a:t> propose </a:t>
            </a:r>
            <a:r>
              <a:rPr dirty="0" smtClean="0"/>
              <a:t>new </a:t>
            </a:r>
            <a:r>
              <a:rPr dirty="0"/>
              <a:t>laws to </a:t>
            </a:r>
            <a:r>
              <a:rPr dirty="0" smtClean="0"/>
              <a:t>Parliament</a:t>
            </a:r>
            <a:endParaRPr lang="en-GB" dirty="0" smtClean="0"/>
          </a:p>
          <a:p>
            <a:pPr>
              <a:lnSpc>
                <a:spcPct val="115000"/>
              </a:lnSpc>
              <a:defRPr sz="1100"/>
            </a:pPr>
            <a:endParaRPr lang="en-GB" dirty="0" smtClean="0"/>
          </a:p>
          <a:p>
            <a:pPr>
              <a:lnSpc>
                <a:spcPct val="115000"/>
              </a:lnSpc>
              <a:defRPr sz="1100"/>
            </a:pPr>
            <a:r>
              <a:rPr lang="en-GB" dirty="0" smtClean="0"/>
              <a:t>And they run </a:t>
            </a:r>
            <a:r>
              <a:rPr lang="en-GB" dirty="0" smtClean="0"/>
              <a:t>government </a:t>
            </a:r>
            <a:r>
              <a:rPr lang="en-GB" baseline="0" dirty="0" smtClean="0"/>
              <a:t>departments </a:t>
            </a:r>
            <a:r>
              <a:rPr lang="en-GB" baseline="0" dirty="0" smtClean="0"/>
              <a:t>from DEFRA to the Home Office</a:t>
            </a:r>
            <a:endParaRPr dirty="0"/>
          </a:p>
          <a:p>
            <a:pPr>
              <a:lnSpc>
                <a:spcPct val="115000"/>
              </a:lnSpc>
              <a:defRPr sz="1100"/>
            </a:pPr>
            <a:endParaRPr dirty="0"/>
          </a:p>
          <a:p>
            <a:pPr>
              <a:lnSpc>
                <a:spcPct val="115000"/>
              </a:lnSpc>
              <a:defRPr sz="1100"/>
            </a:pPr>
            <a:endParaRPr dirty="0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9d78cbea4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9d78cbea4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This 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is the statutory instrument website that Parliament asked for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</a:t>
            </a:r>
            <a:r>
              <a:rPr lang="en-US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website 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that can flex and adapt as Parliament flexes and 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adapts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0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In</a:t>
            </a:r>
            <a:r>
              <a:rPr lang="en-US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collaboration with the Journal Offices and committees w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e’re making changes to procedure maps on an almost weekly basis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2836760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Shape 38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89" name="Shape 38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By understanding the domain, choosing the right bounded contexts we can do more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0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Because we now have a generic model for procedure we can – with relative ease – map new procedures over the top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0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Post</a:t>
            </a:r>
            <a:r>
              <a:rPr lang="en-US" baseline="0" dirty="0" smtClean="0"/>
              <a:t> </a:t>
            </a:r>
            <a:r>
              <a:rPr lang="en-US" dirty="0" err="1" smtClean="0"/>
              <a:t>brexit</a:t>
            </a:r>
            <a:r>
              <a:rPr lang="en-US" dirty="0" smtClean="0"/>
              <a:t>,</a:t>
            </a:r>
            <a:r>
              <a:rPr lang="en-US" baseline="0" dirty="0" smtClean="0"/>
              <a:t> treaties have obviously become rather important so in 2019 we were asked to build a tracking service for treaties</a:t>
            </a:r>
            <a:endParaRPr lang="en-US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This is a map of the treaty procedure as set out by the Constitutional</a:t>
            </a:r>
            <a:r>
              <a:rPr lang="en-US" baseline="0" dirty="0" smtClean="0"/>
              <a:t> Reform and Governance Act 2010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aseline="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aseline="0" dirty="0" smtClean="0"/>
              <a:t>With additional bells and whistles as set out in standing orders and in precedence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aseline="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aseline="0" dirty="0" smtClean="0"/>
              <a:t>Because no one ruleset is ever complete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799103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Shape 38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89" name="Shape 38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And this is that same map, as drawn by a machine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195274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9d78cbea4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9d78cbea4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0" i="0" u="none" strike="noStrike" cap="none" baseline="0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baseline="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And with almost no work </a:t>
            </a:r>
            <a:r>
              <a:rPr lang="en-US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we made </a:t>
            </a:r>
            <a:r>
              <a:rPr lang="en-US" sz="1100" b="0" i="0" u="none" strike="noStrike" cap="none" baseline="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 website and a library of queries for treaty procedure too</a:t>
            </a: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4551434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Shape 38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89" name="Shape 38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We’ve already</a:t>
            </a:r>
            <a:r>
              <a:rPr lang="en-US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mentioned that t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he maps can</a:t>
            </a:r>
            <a:r>
              <a:rPr lang="en-US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be parsed by machines to determine - from what has happened - what may, must and shouldn’t happen next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0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We call this the light cone of procedural possibilities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0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We can use this data to alert Members </a:t>
            </a:r>
            <a:r>
              <a:rPr lang="en-US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to points at which they can intervene, for example: from this point on and for the next 40 days you can table an objection to this SI</a:t>
            </a:r>
            <a:endParaRPr lang="en-US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48371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Shape 38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89" name="Shape 38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And we</a:t>
            </a:r>
            <a:r>
              <a:rPr lang="en-US" baseline="0" dirty="0" smtClean="0"/>
              <a:t> </a:t>
            </a:r>
            <a:r>
              <a:rPr lang="en-US" dirty="0" smtClean="0"/>
              <a:t>have a pot of data we can query for precedence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Queries such as: when did X and Y both happen when Z didn’t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075992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Shape 38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89" name="Shape 38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We can use the pot</a:t>
            </a:r>
            <a:r>
              <a:rPr lang="en-US" baseline="0" dirty="0" smtClean="0"/>
              <a:t> of data </a:t>
            </a:r>
            <a:r>
              <a:rPr lang="en-US" dirty="0" smtClean="0"/>
              <a:t>to look for patterns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 smtClean="0"/>
              <a:t>This is one example showing the number of days between laying and approval of draft affirmative instruments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tabLst/>
              <a:defRPr/>
            </a:pPr>
            <a:r>
              <a:rPr lang="en-US" dirty="0" smtClean="0">
                <a:solidFill>
                  <a:schemeClr val="dk1"/>
                </a:solidFill>
              </a:rPr>
              <a:t>More importantly, the</a:t>
            </a:r>
            <a:r>
              <a:rPr lang="en-US" baseline="0" dirty="0" smtClean="0">
                <a:solidFill>
                  <a:schemeClr val="dk1"/>
                </a:solidFill>
              </a:rPr>
              <a:t> queries are</a:t>
            </a:r>
            <a:r>
              <a:rPr lang="en-US" dirty="0" smtClean="0">
                <a:solidFill>
                  <a:schemeClr val="dk1"/>
                </a:solidFill>
              </a:rPr>
              <a:t> repeatable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775673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Shape 38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89" name="Shape 38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Stangely</a:t>
            </a:r>
            <a:r>
              <a:rPr lang="en-US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enough, n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obody asked for Twitter bots for SIs and treaties but a couple of hours work and we now have 239 people following avidly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566709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9d78cbea4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9d78cbea4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In summary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Information management is hard work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Understanding the 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domain 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is not quick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But well modelled, well managed information is generative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Possibilities emerge when you take the time and trouble to understand the 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domain</a:t>
            </a: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We 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often </a:t>
            </a:r>
            <a:r>
              <a:rPr lang="en-US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ask </a:t>
            </a:r>
            <a:r>
              <a:rPr lang="en-US" sz="1100" b="0" i="0" u="none" strike="noStrike" cap="none" baseline="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ourselves – if Erskine May had had a computer – what would he have done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0" i="0" u="none" strike="noStrike" cap="none" baseline="0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We think possibly…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 smtClean="0"/>
              <a:t>He </a:t>
            </a:r>
            <a:r>
              <a:rPr lang="en-US" dirty="0"/>
              <a:t>would have used it to build a graph of knowledge of parliamentary business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And built a precedence engine out of data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5514844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Shape 38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89" name="Shape 38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And just when you</a:t>
            </a:r>
            <a:r>
              <a:rPr lang="en-US" baseline="0" dirty="0" smtClean="0"/>
              <a:t> thought you were rid of us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aseline="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aseline="0" dirty="0" smtClean="0"/>
              <a:t>And could go and have your tea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48944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Shape 35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59" name="Shape 35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115000"/>
              </a:lnSpc>
              <a:spcBef>
                <a:spcPts val="1600"/>
              </a:spcBef>
              <a:defRPr sz="1100"/>
            </a:pPr>
            <a:r>
              <a:rPr dirty="0" smtClean="0"/>
              <a:t>Parliament</a:t>
            </a:r>
            <a:r>
              <a:rPr lang="en-GB" dirty="0" smtClean="0"/>
              <a:t> on the other hand is mainly there to hold Government</a:t>
            </a:r>
            <a:r>
              <a:rPr lang="en-GB" baseline="0" dirty="0" smtClean="0"/>
              <a:t> to account</a:t>
            </a:r>
          </a:p>
          <a:p>
            <a:pPr>
              <a:lnSpc>
                <a:spcPct val="115000"/>
              </a:lnSpc>
              <a:spcBef>
                <a:spcPts val="1600"/>
              </a:spcBef>
              <a:defRPr sz="1100"/>
            </a:pPr>
            <a:endParaRPr lang="en-GB" baseline="0" dirty="0" smtClean="0"/>
          </a:p>
          <a:p>
            <a:pPr>
              <a:lnSpc>
                <a:spcPct val="115000"/>
              </a:lnSpc>
              <a:spcBef>
                <a:spcPts val="1600"/>
              </a:spcBef>
              <a:defRPr sz="1100"/>
            </a:pPr>
            <a:r>
              <a:rPr lang="en-GB" baseline="0" dirty="0" smtClean="0"/>
              <a:t>It </a:t>
            </a:r>
            <a:r>
              <a:rPr dirty="0" smtClean="0"/>
              <a:t>allows </a:t>
            </a:r>
            <a:r>
              <a:rPr dirty="0"/>
              <a:t>inputs from citizens </a:t>
            </a:r>
            <a:endParaRPr lang="en-GB" dirty="0" smtClean="0"/>
          </a:p>
          <a:p>
            <a:pPr>
              <a:lnSpc>
                <a:spcPct val="115000"/>
              </a:lnSpc>
              <a:spcBef>
                <a:spcPts val="1600"/>
              </a:spcBef>
              <a:defRPr sz="1100"/>
            </a:pPr>
            <a:endParaRPr lang="en-GB" dirty="0" smtClean="0"/>
          </a:p>
          <a:p>
            <a:pPr>
              <a:lnSpc>
                <a:spcPct val="115000"/>
              </a:lnSpc>
              <a:spcBef>
                <a:spcPts val="1600"/>
              </a:spcBef>
              <a:defRPr sz="1100"/>
            </a:pPr>
            <a:r>
              <a:rPr lang="en-GB" dirty="0" smtClean="0"/>
              <a:t>And</a:t>
            </a:r>
            <a:r>
              <a:rPr lang="en-GB" baseline="0" dirty="0" smtClean="0"/>
              <a:t> it </a:t>
            </a:r>
            <a:r>
              <a:rPr dirty="0" smtClean="0"/>
              <a:t>debates </a:t>
            </a:r>
            <a:r>
              <a:rPr dirty="0"/>
              <a:t>current issues </a:t>
            </a:r>
            <a:r>
              <a:rPr dirty="0" smtClean="0"/>
              <a:t>to</a:t>
            </a:r>
            <a:r>
              <a:rPr lang="en-GB" dirty="0" smtClean="0"/>
              <a:t> order to</a:t>
            </a:r>
            <a:r>
              <a:rPr dirty="0" smtClean="0"/>
              <a:t> </a:t>
            </a:r>
            <a:r>
              <a:rPr dirty="0"/>
              <a:t>influence </a:t>
            </a:r>
            <a:r>
              <a:rPr lang="en-GB" dirty="0" smtClean="0"/>
              <a:t>both</a:t>
            </a:r>
            <a:r>
              <a:rPr lang="en-GB" baseline="0" dirty="0" smtClean="0"/>
              <a:t> G</a:t>
            </a:r>
            <a:r>
              <a:rPr dirty="0" smtClean="0"/>
              <a:t>overnment </a:t>
            </a:r>
            <a:r>
              <a:rPr lang="en-GB" dirty="0" smtClean="0"/>
              <a:t>and</a:t>
            </a:r>
            <a:r>
              <a:rPr lang="en-GB" baseline="0" dirty="0" smtClean="0"/>
              <a:t> </a:t>
            </a:r>
            <a:r>
              <a:rPr dirty="0" smtClean="0"/>
              <a:t>wider </a:t>
            </a:r>
            <a:r>
              <a:rPr dirty="0"/>
              <a:t>society</a:t>
            </a:r>
          </a:p>
          <a:p>
            <a:pPr>
              <a:lnSpc>
                <a:spcPct val="115000"/>
              </a:lnSpc>
              <a:defRPr sz="1100"/>
            </a:pPr>
            <a:endParaRPr dirty="0"/>
          </a:p>
          <a:p>
            <a:pPr>
              <a:lnSpc>
                <a:spcPct val="115000"/>
              </a:lnSpc>
              <a:defRPr sz="1100"/>
            </a:pPr>
            <a:endParaRPr dirty="0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Shape 38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89" name="Shape 38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We’re back with Dave Snowden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He talks about retrospective coherence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The</a:t>
            </a:r>
            <a:r>
              <a:rPr lang="en-US" baseline="0" dirty="0" smtClean="0"/>
              <a:t> stories we tell ourselves to make what has happened seem like it was always inevitable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aseline="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aseline="0" dirty="0" smtClean="0"/>
              <a:t>This talk and most other talks being great examples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aseline="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aseline="0" dirty="0" smtClean="0"/>
              <a:t>In retrospect we can make it sound like we had a plan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aseline="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aseline="0" dirty="0" smtClean="0"/>
              <a:t>That we always knew we were working toward machine readable parliamentary procedure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aseline="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aseline="0" dirty="0" smtClean="0"/>
              <a:t>Reader – we did not know this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aseline="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aseline="0" dirty="0" smtClean="0"/>
              <a:t>Like much else, we muddled through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aseline="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aseline="0" dirty="0" smtClean="0"/>
              <a:t>And any narrative we may have attempted is only possible through the benefit of hindsight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aseline="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aseline="0" dirty="0" smtClean="0"/>
              <a:t>You shouldn’t trust our story anymore than you’d trust any other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aseline="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aseline="0" smtClean="0"/>
              <a:t>Thank you</a:t>
            </a:r>
            <a:endParaRPr lang="en-US" baseline="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aseline="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68206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Shape 36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63" name="Shape 36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100"/>
            </a:pPr>
            <a:r>
              <a:rPr lang="en-GB" dirty="0" smtClean="0"/>
              <a:t>The second thing to know about Parliament is </a:t>
            </a:r>
            <a:r>
              <a:rPr lang="en-GB" dirty="0" err="1" smtClean="0"/>
              <a:t>i</a:t>
            </a:r>
            <a:r>
              <a:rPr dirty="0" smtClean="0"/>
              <a:t>t </a:t>
            </a:r>
            <a:r>
              <a:rPr dirty="0"/>
              <a:t>doesn’t really </a:t>
            </a:r>
            <a:r>
              <a:rPr dirty="0" smtClean="0"/>
              <a:t>exist</a:t>
            </a:r>
            <a:endParaRPr lang="en-GB" dirty="0" smtClean="0"/>
          </a:p>
          <a:p>
            <a:pPr>
              <a:defRPr sz="1100"/>
            </a:pPr>
            <a:endParaRPr lang="en-GB" dirty="0" smtClean="0"/>
          </a:p>
          <a:p>
            <a:pPr>
              <a:defRPr sz="1100"/>
            </a:pPr>
            <a:r>
              <a:rPr lang="en-GB" dirty="0" smtClean="0"/>
              <a:t>There</a:t>
            </a:r>
            <a:r>
              <a:rPr lang="en-GB" baseline="0" dirty="0" smtClean="0"/>
              <a:t> is no single sense of Parliament</a:t>
            </a:r>
          </a:p>
          <a:p>
            <a:pPr>
              <a:defRPr sz="1100"/>
            </a:pPr>
            <a:endParaRPr lang="en-GB" baseline="0" dirty="0" smtClean="0"/>
          </a:p>
          <a:p>
            <a:pPr>
              <a:defRPr sz="1100"/>
            </a:pPr>
            <a:r>
              <a:rPr lang="en-GB" baseline="0" dirty="0" smtClean="0"/>
              <a:t>There is the</a:t>
            </a:r>
            <a:r>
              <a:rPr dirty="0" smtClean="0"/>
              <a:t> </a:t>
            </a:r>
            <a:r>
              <a:rPr dirty="0"/>
              <a:t>House of </a:t>
            </a:r>
            <a:r>
              <a:rPr dirty="0" smtClean="0"/>
              <a:t>Commons</a:t>
            </a:r>
            <a:r>
              <a:rPr lang="en-GB" baseline="0" dirty="0" smtClean="0"/>
              <a:t> </a:t>
            </a:r>
            <a:r>
              <a:rPr lang="en-GB" baseline="0" dirty="0" smtClean="0"/>
              <a:t>- </a:t>
            </a:r>
            <a:r>
              <a:rPr dirty="0" smtClean="0"/>
              <a:t>the </a:t>
            </a:r>
            <a:r>
              <a:rPr dirty="0"/>
              <a:t>democratically elected </a:t>
            </a:r>
            <a:r>
              <a:rPr lang="en-GB" dirty="0" smtClean="0"/>
              <a:t>lower chamber</a:t>
            </a:r>
          </a:p>
          <a:p>
            <a:pPr>
              <a:defRPr sz="1100"/>
            </a:pPr>
            <a:endParaRPr lang="en-GB" dirty="0" smtClean="0"/>
          </a:p>
          <a:p>
            <a:pPr>
              <a:defRPr sz="1100"/>
            </a:pPr>
            <a:r>
              <a:rPr lang="en-GB" dirty="0" smtClean="0"/>
              <a:t>There</a:t>
            </a:r>
            <a:r>
              <a:rPr lang="en-GB" baseline="0" dirty="0" smtClean="0"/>
              <a:t> is the House of Lords - </a:t>
            </a:r>
            <a:r>
              <a:rPr dirty="0" smtClean="0"/>
              <a:t>the </a:t>
            </a:r>
            <a:r>
              <a:rPr lang="en-GB" dirty="0" smtClean="0"/>
              <a:t>upper </a:t>
            </a:r>
            <a:r>
              <a:rPr dirty="0" smtClean="0"/>
              <a:t>chamber </a:t>
            </a:r>
            <a:r>
              <a:rPr dirty="0"/>
              <a:t>of Parliament, </a:t>
            </a:r>
            <a:r>
              <a:rPr lang="en-GB" dirty="0" smtClean="0"/>
              <a:t>with </a:t>
            </a:r>
            <a:r>
              <a:rPr dirty="0" smtClean="0"/>
              <a:t>members</a:t>
            </a:r>
            <a:r>
              <a:rPr lang="en-GB" dirty="0" smtClean="0"/>
              <a:t> appointed</a:t>
            </a:r>
            <a:r>
              <a:rPr dirty="0" smtClean="0"/>
              <a:t>.</a:t>
            </a:r>
            <a:r>
              <a:rPr lang="en-GB" dirty="0" smtClean="0"/>
              <a:t> In a fashion.</a:t>
            </a:r>
          </a:p>
          <a:p>
            <a:pPr>
              <a:defRPr sz="1100"/>
            </a:pPr>
            <a:endParaRPr lang="en-GB" dirty="0" smtClean="0"/>
          </a:p>
          <a:p>
            <a:pPr>
              <a:defRPr sz="1100"/>
            </a:pPr>
            <a:r>
              <a:rPr lang="en-GB" dirty="0" smtClean="0"/>
              <a:t>And</a:t>
            </a:r>
            <a:r>
              <a:rPr lang="en-GB" baseline="0" dirty="0" smtClean="0"/>
              <a:t> there is </a:t>
            </a:r>
            <a:r>
              <a:rPr dirty="0" smtClean="0"/>
              <a:t>The </a:t>
            </a:r>
            <a:r>
              <a:rPr lang="en-GB" dirty="0" smtClean="0"/>
              <a:t>Crown. Or the </a:t>
            </a:r>
            <a:r>
              <a:rPr dirty="0" smtClean="0"/>
              <a:t>Queen</a:t>
            </a:r>
            <a:r>
              <a:rPr lang="en-GB" dirty="0" smtClean="0"/>
              <a:t> in Parliament.</a:t>
            </a:r>
            <a:r>
              <a:rPr lang="en-GB" baseline="0" dirty="0" smtClean="0"/>
              <a:t> As separate from the Queen as a person. The Queen</a:t>
            </a:r>
            <a:r>
              <a:rPr dirty="0" smtClean="0"/>
              <a:t> </a:t>
            </a:r>
            <a:r>
              <a:rPr dirty="0"/>
              <a:t>is the Head of State: she opens </a:t>
            </a:r>
            <a:r>
              <a:rPr lang="en-GB" dirty="0" smtClean="0"/>
              <a:t>every session of </a:t>
            </a:r>
            <a:r>
              <a:rPr dirty="0" smtClean="0"/>
              <a:t>Parliament </a:t>
            </a:r>
            <a:r>
              <a:rPr lang="en-GB" dirty="0" smtClean="0"/>
              <a:t>and </a:t>
            </a:r>
            <a:r>
              <a:rPr dirty="0" smtClean="0"/>
              <a:t>agree</a:t>
            </a:r>
            <a:r>
              <a:rPr lang="en-GB" dirty="0" smtClean="0"/>
              <a:t>s</a:t>
            </a:r>
            <a:r>
              <a:rPr dirty="0" smtClean="0"/>
              <a:t> </a:t>
            </a:r>
            <a:r>
              <a:rPr dirty="0" smtClean="0"/>
              <a:t>legislation</a:t>
            </a:r>
            <a:endParaRPr lang="en-GB" dirty="0" smtClean="0"/>
          </a:p>
          <a:p>
            <a:pPr>
              <a:defRPr sz="1100"/>
            </a:pPr>
            <a:endParaRPr lang="en-GB" dirty="0" smtClean="0"/>
          </a:p>
          <a:p>
            <a:pPr>
              <a:defRPr sz="1100"/>
            </a:pPr>
            <a:r>
              <a:rPr lang="en-GB" dirty="0" smtClean="0"/>
              <a:t>Over time, the powers of the Crown</a:t>
            </a:r>
            <a:r>
              <a:rPr lang="en-GB" baseline="0" dirty="0" smtClean="0"/>
              <a:t> have diminished. But some matters are still reserved under Royal Prerogative</a:t>
            </a:r>
          </a:p>
          <a:p>
            <a:pPr>
              <a:defRPr sz="1100"/>
            </a:pPr>
            <a:endParaRPr lang="en-GB" baseline="0" dirty="0" smtClean="0"/>
          </a:p>
          <a:p>
            <a:pPr>
              <a:defRPr sz="1100"/>
            </a:pPr>
            <a:r>
              <a:rPr lang="en-GB" baseline="0" dirty="0" smtClean="0"/>
              <a:t>Matters like declaring war, ratifying treaties and </a:t>
            </a:r>
            <a:r>
              <a:rPr lang="en-GB" baseline="0" dirty="0" smtClean="0"/>
              <a:t>proroguing Parliament </a:t>
            </a:r>
            <a:r>
              <a:rPr lang="en-GB" baseline="0" dirty="0" smtClean="0"/>
              <a:t>for instance</a:t>
            </a:r>
          </a:p>
          <a:p>
            <a:pPr>
              <a:defRPr sz="1100"/>
            </a:pPr>
            <a:endParaRPr lang="en-GB" baseline="0" dirty="0" smtClean="0"/>
          </a:p>
          <a:p>
            <a:pPr>
              <a:defRPr sz="1100"/>
            </a:pPr>
            <a:r>
              <a:rPr lang="en-GB" baseline="0" dirty="0" smtClean="0"/>
              <a:t>Which some of you may remember being called into play in the Brexit debates</a:t>
            </a:r>
          </a:p>
          <a:p>
            <a:pPr>
              <a:defRPr sz="1100"/>
            </a:pPr>
            <a:endParaRPr lang="en-GB" baseline="0" dirty="0" smtClean="0">
              <a:solidFill>
                <a:srgbClr val="000000"/>
              </a:solidFill>
            </a:endParaRPr>
          </a:p>
          <a:p>
            <a:pPr>
              <a:defRPr sz="1100"/>
            </a:pPr>
            <a:r>
              <a:rPr lang="en-GB" baseline="0" dirty="0" smtClean="0">
                <a:solidFill>
                  <a:srgbClr val="000000"/>
                </a:solidFill>
              </a:rPr>
              <a:t>So Parliament is not a single institution. A more realistic drawing might look like...</a:t>
            </a:r>
            <a:endParaRPr dirty="0">
              <a:solidFill>
                <a:srgbClr val="000000"/>
              </a:solidFill>
            </a:endParaRPr>
          </a:p>
          <a:p>
            <a:pPr>
              <a:defRPr sz="1100"/>
            </a:pPr>
            <a:endParaRPr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Shape 36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69" name="Shape 36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100"/>
            </a:pPr>
            <a:r>
              <a:rPr lang="en-GB" dirty="0" smtClean="0"/>
              <a:t>This</a:t>
            </a:r>
          </a:p>
          <a:p>
            <a:pPr>
              <a:defRPr sz="1100"/>
            </a:pPr>
            <a:endParaRPr lang="en-GB" dirty="0" smtClean="0"/>
          </a:p>
          <a:p>
            <a:pPr>
              <a:defRPr sz="1100"/>
            </a:pPr>
            <a:r>
              <a:rPr lang="en-GB" dirty="0" smtClean="0"/>
              <a:t>At least if we put the Queen</a:t>
            </a:r>
            <a:r>
              <a:rPr lang="en-GB" baseline="0" dirty="0" smtClean="0"/>
              <a:t> to one side for a moment</a:t>
            </a:r>
          </a:p>
          <a:p>
            <a:pPr>
              <a:defRPr sz="1100"/>
            </a:pPr>
            <a:endParaRPr lang="en-GB" baseline="0" dirty="0" smtClean="0"/>
          </a:p>
          <a:p>
            <a:pPr>
              <a:defRPr sz="1100"/>
            </a:pPr>
            <a:r>
              <a:rPr lang="en-GB" baseline="0" dirty="0" smtClean="0"/>
              <a:t>The Commons and the Lords are independent organisations</a:t>
            </a:r>
          </a:p>
          <a:p>
            <a:pPr>
              <a:defRPr sz="1100"/>
            </a:pPr>
            <a:endParaRPr lang="en-GB" baseline="0" dirty="0" smtClean="0"/>
          </a:p>
          <a:p>
            <a:pPr>
              <a:defRPr sz="1100"/>
            </a:pPr>
            <a:r>
              <a:rPr lang="en-GB" baseline="0" dirty="0" smtClean="0"/>
              <a:t>There is no one person in </a:t>
            </a:r>
            <a:r>
              <a:rPr lang="en-GB" baseline="0" dirty="0" smtClean="0"/>
              <a:t>charge of Parliament. </a:t>
            </a:r>
            <a:r>
              <a:rPr lang="en-GB" baseline="0" dirty="0" smtClean="0"/>
              <a:t>Again putting the Queen to one </a:t>
            </a:r>
            <a:r>
              <a:rPr lang="en-GB" baseline="0" dirty="0" smtClean="0"/>
              <a:t>side</a:t>
            </a:r>
            <a:endParaRPr lang="en-GB" baseline="0" dirty="0" smtClean="0"/>
          </a:p>
          <a:p>
            <a:pPr>
              <a:defRPr sz="1100"/>
            </a:pPr>
            <a:endParaRPr lang="en-GB" baseline="0" dirty="0" smtClean="0"/>
          </a:p>
          <a:p>
            <a:pPr>
              <a:defRPr sz="1100"/>
            </a:pPr>
            <a:r>
              <a:rPr lang="en-GB" baseline="0" dirty="0" smtClean="0"/>
              <a:t>There is no common </a:t>
            </a:r>
            <a:r>
              <a:rPr lang="en-GB" baseline="0" dirty="0" smtClean="0"/>
              <a:t>ruleset, </a:t>
            </a:r>
            <a:r>
              <a:rPr lang="en-GB" baseline="0" dirty="0" smtClean="0"/>
              <a:t>though </a:t>
            </a:r>
            <a:r>
              <a:rPr lang="en-GB" baseline="0" dirty="0" smtClean="0"/>
              <a:t>the way in which the two Houses operate may </a:t>
            </a:r>
            <a:r>
              <a:rPr lang="en-GB" baseline="0" dirty="0" smtClean="0"/>
              <a:t>be interlinked</a:t>
            </a:r>
          </a:p>
          <a:p>
            <a:pPr>
              <a:defRPr sz="1100"/>
            </a:pPr>
            <a:endParaRPr lang="en-GB" baseline="0" dirty="0" smtClean="0"/>
          </a:p>
          <a:p>
            <a:pPr>
              <a:defRPr sz="1100"/>
            </a:pPr>
            <a:r>
              <a:rPr lang="en-GB" baseline="0" dirty="0" smtClean="0"/>
              <a:t>So if there’s no such thing as Parliament, what’s the big building about?</a:t>
            </a:r>
          </a:p>
          <a:p>
            <a:pPr>
              <a:defRPr sz="1100"/>
            </a:pPr>
            <a:endParaRPr lang="en-GB" baseline="0" dirty="0" smtClean="0"/>
          </a:p>
          <a:p>
            <a:pPr>
              <a:defRPr sz="1100"/>
            </a:pPr>
            <a:r>
              <a:rPr lang="en-GB" baseline="0" dirty="0" smtClean="0"/>
              <a:t>Think of it as a conference centre hosting two separate but interlinked conferences and you wouldn’t be far </a:t>
            </a:r>
            <a:r>
              <a:rPr lang="en-GB" baseline="0" dirty="0" smtClean="0"/>
              <a:t>wrong</a:t>
            </a:r>
          </a:p>
          <a:p>
            <a:pPr>
              <a:defRPr sz="1100"/>
            </a:pPr>
            <a:endParaRPr lang="en-GB" baseline="0" dirty="0" smtClean="0"/>
          </a:p>
          <a:p>
            <a:pPr>
              <a:defRPr sz="1100"/>
            </a:pPr>
            <a:r>
              <a:rPr lang="en-GB" baseline="0" dirty="0" smtClean="0"/>
              <a:t>As some of you may know, the word Parliament is derived from the old French </a:t>
            </a:r>
            <a:r>
              <a:rPr lang="en-GB" baseline="0" dirty="0" err="1" smtClean="0"/>
              <a:t>parlement</a:t>
            </a:r>
            <a:r>
              <a:rPr lang="en-GB" baseline="0" dirty="0" smtClean="0"/>
              <a:t>, which means discussion or discourse</a:t>
            </a:r>
            <a:endParaRPr dirty="0"/>
          </a:p>
          <a:p>
            <a:pPr>
              <a:lnSpc>
                <a:spcPct val="115000"/>
              </a:lnSpc>
              <a:defRPr sz="1100"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</a:t>
            </a:r>
            <a:r>
              <a:rPr lang="en-US" baseline="0" dirty="0" smtClean="0"/>
              <a:t> third and final thing you need to know is how complicated the internal structures are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 are Table Offices, Legislation Offices, Journal Offices, Vote Offices, Committee Offices</a:t>
            </a:r>
          </a:p>
          <a:p>
            <a:endParaRPr lang="en-US" baseline="0" dirty="0" smtClean="0"/>
          </a:p>
          <a:p>
            <a:r>
              <a:rPr lang="en-US" baseline="0" dirty="0" smtClean="0"/>
              <a:t>And all of this is duplicated across the two Houses</a:t>
            </a:r>
          </a:p>
          <a:p>
            <a:endParaRPr lang="en-US" baseline="0" dirty="0" smtClean="0"/>
          </a:p>
          <a:p>
            <a:r>
              <a:rPr lang="en-US" baseline="0" dirty="0" smtClean="0"/>
              <a:t>Individual offices are largely autonomous</a:t>
            </a:r>
          </a:p>
          <a:p>
            <a:endParaRPr lang="en-US" baseline="0" dirty="0" smtClean="0"/>
          </a:p>
          <a:p>
            <a:r>
              <a:rPr lang="en-US" baseline="0" dirty="0" smtClean="0"/>
              <a:t>Only one person in each House has oversight of all of them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 workflow between offices typically being facilitated by </a:t>
            </a:r>
            <a:r>
              <a:rPr lang="en-US" baseline="0" dirty="0" smtClean="0"/>
              <a:t>documents </a:t>
            </a:r>
            <a:r>
              <a:rPr lang="en-US" baseline="0" dirty="0" smtClean="0"/>
              <a:t>being exchanged at the end of some </a:t>
            </a:r>
            <a:r>
              <a:rPr lang="en-US" baseline="0" dirty="0" smtClean="0"/>
              <a:t>process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79101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311708" y="992765"/>
            <a:ext cx="8520601" cy="2736901"/>
          </a:xfrm>
          <a:prstGeom prst="rect">
            <a:avLst/>
          </a:prstGeom>
        </p:spPr>
        <p:txBody>
          <a:bodyPr anchor="b"/>
          <a:lstStyle>
            <a:lvl1pPr algn="ctr">
              <a:defRPr sz="5200"/>
            </a:lvl1pPr>
          </a:lstStyle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11699" y="3778832"/>
            <a:ext cx="8520602" cy="1056901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z="2800"/>
            </a:lvl1pPr>
            <a:lvl2pPr algn="ctr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z="2800"/>
            </a:lvl2pPr>
            <a:lvl3pPr algn="ctr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z="2800"/>
            </a:lvl3pPr>
            <a:lvl4pPr algn="ctr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z="2800"/>
            </a:lvl4pPr>
            <a:lvl5pPr algn="ctr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ig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itle Text"/>
          <p:cNvSpPr txBox="1">
            <a:spLocks noGrp="1"/>
          </p:cNvSpPr>
          <p:nvPr>
            <p:ph type="title"/>
          </p:nvPr>
        </p:nvSpPr>
        <p:spPr>
          <a:xfrm>
            <a:off x="311699" y="1474833"/>
            <a:ext cx="8520602" cy="2618101"/>
          </a:xfrm>
          <a:prstGeom prst="rect">
            <a:avLst/>
          </a:prstGeom>
        </p:spPr>
        <p:txBody>
          <a:bodyPr anchor="b"/>
          <a:lstStyle>
            <a:lvl1pPr algn="ctr">
              <a:defRPr sz="12000"/>
            </a:lvl1pPr>
          </a:lstStyle>
          <a:p>
            <a:r>
              <a:t>Title Text</a:t>
            </a:r>
          </a:p>
        </p:txBody>
      </p:sp>
      <p:sp>
        <p:nvSpPr>
          <p:cNvPr id="92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311699" y="4202965"/>
            <a:ext cx="8520602" cy="1734301"/>
          </a:xfrm>
          <a:prstGeom prst="rect">
            <a:avLst/>
          </a:prstGeom>
        </p:spPr>
        <p:txBody>
          <a:bodyPr/>
          <a:lstStyle>
            <a:lvl1pPr algn="ctr"/>
            <a:lvl2pPr algn="ctr"/>
            <a:lvl3pPr algn="ctr"/>
            <a:lvl4pPr algn="ctr"/>
            <a:lvl5pPr algn="ctr"/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ver">
    <p:bg>
      <p:bgPr>
        <a:solidFill>
          <a:srgbClr val="00A2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55"/>
          <p:cNvSpPr/>
          <p:nvPr/>
        </p:nvSpPr>
        <p:spPr>
          <a:xfrm>
            <a:off x="0" y="5584447"/>
            <a:ext cx="9144000" cy="12915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/>
          </a:p>
        </p:txBody>
      </p:sp>
      <p:pic>
        <p:nvPicPr>
          <p:cNvPr id="108" name="Shape 56" descr="Shape 5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509008" y="5948090"/>
            <a:ext cx="2089201" cy="861900"/>
          </a:xfrm>
          <a:prstGeom prst="rect">
            <a:avLst/>
          </a:prstGeom>
          <a:ln w="12700">
            <a:miter lim="400000"/>
          </a:ln>
        </p:spPr>
      </p:pic>
      <p:sp>
        <p:nvSpPr>
          <p:cNvPr id="109" name="Title Text"/>
          <p:cNvSpPr txBox="1">
            <a:spLocks noGrp="1"/>
          </p:cNvSpPr>
          <p:nvPr>
            <p:ph type="title"/>
          </p:nvPr>
        </p:nvSpPr>
        <p:spPr>
          <a:xfrm>
            <a:off x="579696" y="3613189"/>
            <a:ext cx="4270802" cy="1953301"/>
          </a:xfrm>
          <a:prstGeom prst="rect">
            <a:avLst/>
          </a:prstGeom>
        </p:spPr>
        <p:txBody>
          <a:bodyPr lIns="58925" tIns="58925" rIns="58925" bIns="58925"/>
          <a:lstStyle>
            <a:lvl1pPr>
              <a:lnSpc>
                <a:spcPct val="95000"/>
              </a:lnSpc>
              <a:spcBef>
                <a:spcPts val="1000"/>
              </a:spcBef>
              <a:defRPr sz="3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Title Text</a:t>
            </a:r>
          </a:p>
        </p:txBody>
      </p:sp>
      <p:grpSp>
        <p:nvGrpSpPr>
          <p:cNvPr id="209" name="Shape 58"/>
          <p:cNvGrpSpPr/>
          <p:nvPr/>
        </p:nvGrpSpPr>
        <p:grpSpPr>
          <a:xfrm>
            <a:off x="4770333" y="1550768"/>
            <a:ext cx="4453873" cy="3486629"/>
            <a:chOff x="0" y="0"/>
            <a:chExt cx="4453871" cy="3486628"/>
          </a:xfrm>
        </p:grpSpPr>
        <p:grpSp>
          <p:nvGrpSpPr>
            <p:cNvPr id="207" name="Shape 59"/>
            <p:cNvGrpSpPr/>
            <p:nvPr/>
          </p:nvGrpSpPr>
          <p:grpSpPr>
            <a:xfrm>
              <a:off x="1269" y="0"/>
              <a:ext cx="3852438" cy="3486629"/>
              <a:chOff x="0" y="0"/>
              <a:chExt cx="3852436" cy="3486628"/>
            </a:xfrm>
          </p:grpSpPr>
          <p:sp>
            <p:nvSpPr>
              <p:cNvPr id="110" name="Shape 60"/>
              <p:cNvSpPr/>
              <p:nvPr/>
            </p:nvSpPr>
            <p:spPr>
              <a:xfrm>
                <a:off x="3262622" y="884722"/>
                <a:ext cx="449206" cy="449207"/>
              </a:xfrm>
              <a:prstGeom prst="rect">
                <a:avLst/>
              </a:prstGeom>
              <a:noFill/>
              <a:ln w="25400" cap="rnd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algn="ctr">
                  <a:defRPr sz="1500" b="1">
                    <a:latin typeface="Courier New"/>
                    <a:ea typeface="Courier New"/>
                    <a:cs typeface="Courier New"/>
                    <a:sym typeface="Courier New"/>
                  </a:defRPr>
                </a:pPr>
                <a:endParaRPr/>
              </a:p>
            </p:txBody>
          </p:sp>
          <p:sp>
            <p:nvSpPr>
              <p:cNvPr id="111" name="Shape 61"/>
              <p:cNvSpPr/>
              <p:nvPr/>
            </p:nvSpPr>
            <p:spPr>
              <a:xfrm>
                <a:off x="3289998" y="912097"/>
                <a:ext cx="393211" cy="39445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17" y="0"/>
                    </a:moveTo>
                    <a:lnTo>
                      <a:pt x="10271" y="0"/>
                    </a:lnTo>
                    <a:lnTo>
                      <a:pt x="9691" y="68"/>
                    </a:lnTo>
                    <a:lnTo>
                      <a:pt x="9179" y="103"/>
                    </a:lnTo>
                    <a:lnTo>
                      <a:pt x="8633" y="239"/>
                    </a:lnTo>
                    <a:lnTo>
                      <a:pt x="8121" y="342"/>
                    </a:lnTo>
                    <a:lnTo>
                      <a:pt x="7609" y="478"/>
                    </a:lnTo>
                    <a:lnTo>
                      <a:pt x="7098" y="649"/>
                    </a:lnTo>
                    <a:lnTo>
                      <a:pt x="6620" y="854"/>
                    </a:lnTo>
                    <a:lnTo>
                      <a:pt x="6142" y="1094"/>
                    </a:lnTo>
                    <a:lnTo>
                      <a:pt x="5664" y="1299"/>
                    </a:lnTo>
                    <a:lnTo>
                      <a:pt x="4777" y="1846"/>
                    </a:lnTo>
                    <a:lnTo>
                      <a:pt x="4368" y="2119"/>
                    </a:lnTo>
                    <a:lnTo>
                      <a:pt x="3549" y="2803"/>
                    </a:lnTo>
                    <a:lnTo>
                      <a:pt x="3208" y="3178"/>
                    </a:lnTo>
                    <a:lnTo>
                      <a:pt x="2832" y="3554"/>
                    </a:lnTo>
                    <a:lnTo>
                      <a:pt x="2491" y="3965"/>
                    </a:lnTo>
                    <a:lnTo>
                      <a:pt x="2150" y="4341"/>
                    </a:lnTo>
                    <a:lnTo>
                      <a:pt x="1877" y="4751"/>
                    </a:lnTo>
                    <a:lnTo>
                      <a:pt x="1331" y="5639"/>
                    </a:lnTo>
                    <a:lnTo>
                      <a:pt x="1092" y="6118"/>
                    </a:lnTo>
                    <a:lnTo>
                      <a:pt x="853" y="6630"/>
                    </a:lnTo>
                    <a:lnTo>
                      <a:pt x="717" y="7109"/>
                    </a:lnTo>
                    <a:lnTo>
                      <a:pt x="512" y="7587"/>
                    </a:lnTo>
                    <a:lnTo>
                      <a:pt x="375" y="8100"/>
                    </a:lnTo>
                    <a:lnTo>
                      <a:pt x="273" y="8647"/>
                    </a:lnTo>
                    <a:lnTo>
                      <a:pt x="136" y="9159"/>
                    </a:lnTo>
                    <a:lnTo>
                      <a:pt x="102" y="9672"/>
                    </a:lnTo>
                    <a:lnTo>
                      <a:pt x="68" y="10253"/>
                    </a:lnTo>
                    <a:lnTo>
                      <a:pt x="0" y="10766"/>
                    </a:lnTo>
                    <a:lnTo>
                      <a:pt x="68" y="11347"/>
                    </a:lnTo>
                    <a:lnTo>
                      <a:pt x="136" y="12441"/>
                    </a:lnTo>
                    <a:lnTo>
                      <a:pt x="273" y="12953"/>
                    </a:lnTo>
                    <a:lnTo>
                      <a:pt x="375" y="13466"/>
                    </a:lnTo>
                    <a:lnTo>
                      <a:pt x="512" y="14013"/>
                    </a:lnTo>
                    <a:lnTo>
                      <a:pt x="717" y="14491"/>
                    </a:lnTo>
                    <a:lnTo>
                      <a:pt x="853" y="14970"/>
                    </a:lnTo>
                    <a:lnTo>
                      <a:pt x="1092" y="15448"/>
                    </a:lnTo>
                    <a:lnTo>
                      <a:pt x="1331" y="15961"/>
                    </a:lnTo>
                    <a:lnTo>
                      <a:pt x="1877" y="16849"/>
                    </a:lnTo>
                    <a:lnTo>
                      <a:pt x="2150" y="17225"/>
                    </a:lnTo>
                    <a:lnTo>
                      <a:pt x="2832" y="18046"/>
                    </a:lnTo>
                    <a:lnTo>
                      <a:pt x="3549" y="18763"/>
                    </a:lnTo>
                    <a:lnTo>
                      <a:pt x="3958" y="19139"/>
                    </a:lnTo>
                    <a:lnTo>
                      <a:pt x="4777" y="19754"/>
                    </a:lnTo>
                    <a:lnTo>
                      <a:pt x="5664" y="20301"/>
                    </a:lnTo>
                    <a:lnTo>
                      <a:pt x="6142" y="20506"/>
                    </a:lnTo>
                    <a:lnTo>
                      <a:pt x="6620" y="20746"/>
                    </a:lnTo>
                    <a:lnTo>
                      <a:pt x="7098" y="20951"/>
                    </a:lnTo>
                    <a:lnTo>
                      <a:pt x="7609" y="21122"/>
                    </a:lnTo>
                    <a:lnTo>
                      <a:pt x="8121" y="21224"/>
                    </a:lnTo>
                    <a:lnTo>
                      <a:pt x="8633" y="21361"/>
                    </a:lnTo>
                    <a:lnTo>
                      <a:pt x="9179" y="21463"/>
                    </a:lnTo>
                    <a:lnTo>
                      <a:pt x="9691" y="21532"/>
                    </a:lnTo>
                    <a:lnTo>
                      <a:pt x="10271" y="21566"/>
                    </a:lnTo>
                    <a:lnTo>
                      <a:pt x="10817" y="21600"/>
                    </a:lnTo>
                    <a:lnTo>
                      <a:pt x="11909" y="21532"/>
                    </a:lnTo>
                    <a:lnTo>
                      <a:pt x="12421" y="21463"/>
                    </a:lnTo>
                    <a:lnTo>
                      <a:pt x="12967" y="21361"/>
                    </a:lnTo>
                    <a:lnTo>
                      <a:pt x="13479" y="21224"/>
                    </a:lnTo>
                    <a:lnTo>
                      <a:pt x="14025" y="21122"/>
                    </a:lnTo>
                    <a:lnTo>
                      <a:pt x="14502" y="20951"/>
                    </a:lnTo>
                    <a:lnTo>
                      <a:pt x="15014" y="20746"/>
                    </a:lnTo>
                    <a:lnTo>
                      <a:pt x="15458" y="20506"/>
                    </a:lnTo>
                    <a:lnTo>
                      <a:pt x="15936" y="20267"/>
                    </a:lnTo>
                    <a:lnTo>
                      <a:pt x="16379" y="20028"/>
                    </a:lnTo>
                    <a:lnTo>
                      <a:pt x="16823" y="19754"/>
                    </a:lnTo>
                    <a:lnTo>
                      <a:pt x="17232" y="19447"/>
                    </a:lnTo>
                    <a:lnTo>
                      <a:pt x="17676" y="19139"/>
                    </a:lnTo>
                    <a:lnTo>
                      <a:pt x="18051" y="18763"/>
                    </a:lnTo>
                    <a:lnTo>
                      <a:pt x="18461" y="18422"/>
                    </a:lnTo>
                    <a:lnTo>
                      <a:pt x="18768" y="18046"/>
                    </a:lnTo>
                    <a:lnTo>
                      <a:pt x="19143" y="17635"/>
                    </a:lnTo>
                    <a:lnTo>
                      <a:pt x="19450" y="17225"/>
                    </a:lnTo>
                    <a:lnTo>
                      <a:pt x="19723" y="16849"/>
                    </a:lnTo>
                    <a:lnTo>
                      <a:pt x="20030" y="16405"/>
                    </a:lnTo>
                    <a:lnTo>
                      <a:pt x="20303" y="15961"/>
                    </a:lnTo>
                    <a:lnTo>
                      <a:pt x="20542" y="15448"/>
                    </a:lnTo>
                    <a:lnTo>
                      <a:pt x="20952" y="14491"/>
                    </a:lnTo>
                    <a:lnTo>
                      <a:pt x="21122" y="14013"/>
                    </a:lnTo>
                    <a:lnTo>
                      <a:pt x="21259" y="13466"/>
                    </a:lnTo>
                    <a:lnTo>
                      <a:pt x="21395" y="12953"/>
                    </a:lnTo>
                    <a:lnTo>
                      <a:pt x="21464" y="12441"/>
                    </a:lnTo>
                    <a:lnTo>
                      <a:pt x="21566" y="11894"/>
                    </a:lnTo>
                    <a:lnTo>
                      <a:pt x="21600" y="11347"/>
                    </a:lnTo>
                    <a:lnTo>
                      <a:pt x="21600" y="10253"/>
                    </a:lnTo>
                    <a:lnTo>
                      <a:pt x="21566" y="9672"/>
                    </a:lnTo>
                    <a:lnTo>
                      <a:pt x="21464" y="9159"/>
                    </a:lnTo>
                    <a:lnTo>
                      <a:pt x="21395" y="8647"/>
                    </a:lnTo>
                    <a:lnTo>
                      <a:pt x="21259" y="8100"/>
                    </a:lnTo>
                    <a:lnTo>
                      <a:pt x="21122" y="7587"/>
                    </a:lnTo>
                    <a:lnTo>
                      <a:pt x="20952" y="7109"/>
                    </a:lnTo>
                    <a:lnTo>
                      <a:pt x="20747" y="6630"/>
                    </a:lnTo>
                    <a:lnTo>
                      <a:pt x="20542" y="6118"/>
                    </a:lnTo>
                    <a:lnTo>
                      <a:pt x="20303" y="5639"/>
                    </a:lnTo>
                    <a:lnTo>
                      <a:pt x="20030" y="5195"/>
                    </a:lnTo>
                    <a:lnTo>
                      <a:pt x="19723" y="4751"/>
                    </a:lnTo>
                    <a:lnTo>
                      <a:pt x="19450" y="4341"/>
                    </a:lnTo>
                    <a:lnTo>
                      <a:pt x="19143" y="3965"/>
                    </a:lnTo>
                    <a:lnTo>
                      <a:pt x="18768" y="3554"/>
                    </a:lnTo>
                    <a:lnTo>
                      <a:pt x="18461" y="3178"/>
                    </a:lnTo>
                    <a:lnTo>
                      <a:pt x="18051" y="2803"/>
                    </a:lnTo>
                    <a:lnTo>
                      <a:pt x="17676" y="2461"/>
                    </a:lnTo>
                    <a:lnTo>
                      <a:pt x="17232" y="2119"/>
                    </a:lnTo>
                    <a:lnTo>
                      <a:pt x="16823" y="1846"/>
                    </a:lnTo>
                    <a:lnTo>
                      <a:pt x="15936" y="1299"/>
                    </a:lnTo>
                    <a:lnTo>
                      <a:pt x="15458" y="1094"/>
                    </a:lnTo>
                    <a:lnTo>
                      <a:pt x="15014" y="854"/>
                    </a:lnTo>
                    <a:lnTo>
                      <a:pt x="14502" y="649"/>
                    </a:lnTo>
                    <a:lnTo>
                      <a:pt x="14025" y="478"/>
                    </a:lnTo>
                    <a:lnTo>
                      <a:pt x="13479" y="342"/>
                    </a:lnTo>
                    <a:lnTo>
                      <a:pt x="12967" y="239"/>
                    </a:lnTo>
                    <a:lnTo>
                      <a:pt x="12421" y="103"/>
                    </a:lnTo>
                    <a:lnTo>
                      <a:pt x="11909" y="68"/>
                    </a:lnTo>
                    <a:lnTo>
                      <a:pt x="11363" y="0"/>
                    </a:lnTo>
                    <a:lnTo>
                      <a:pt x="10817" y="0"/>
                    </a:lnTo>
                    <a:close/>
                  </a:path>
                </a:pathLst>
              </a:custGeom>
              <a:noFill/>
              <a:ln w="25400" cap="rnd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algn="ctr">
                  <a:defRPr sz="1500" b="1">
                    <a:latin typeface="Courier New"/>
                    <a:ea typeface="Courier New"/>
                    <a:cs typeface="Courier New"/>
                    <a:sym typeface="Courier New"/>
                  </a:defRPr>
                </a:pPr>
                <a:endParaRPr/>
              </a:p>
            </p:txBody>
          </p:sp>
          <p:sp>
            <p:nvSpPr>
              <p:cNvPr id="112" name="Shape 62"/>
              <p:cNvSpPr/>
              <p:nvPr/>
            </p:nvSpPr>
            <p:spPr>
              <a:xfrm>
                <a:off x="3780266" y="813794"/>
                <a:ext cx="1" cy="589816"/>
              </a:xfrm>
              <a:prstGeom prst="line">
                <a:avLst/>
              </a:prstGeom>
              <a:noFill/>
              <a:ln w="25400" cap="rnd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13" name="Shape 63"/>
              <p:cNvSpPr/>
              <p:nvPr/>
            </p:nvSpPr>
            <p:spPr>
              <a:xfrm flipV="1">
                <a:off x="3194184" y="813797"/>
                <a:ext cx="1" cy="589814"/>
              </a:xfrm>
              <a:prstGeom prst="line">
                <a:avLst/>
              </a:prstGeom>
              <a:noFill/>
              <a:ln w="25400" cap="rnd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14" name="Shape 64"/>
              <p:cNvSpPr/>
              <p:nvPr/>
            </p:nvSpPr>
            <p:spPr>
              <a:xfrm flipV="1">
                <a:off x="3780266" y="589816"/>
                <a:ext cx="1" cy="140611"/>
              </a:xfrm>
              <a:prstGeom prst="line">
                <a:avLst/>
              </a:prstGeom>
              <a:noFill/>
              <a:ln w="25400" cap="rnd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15" name="Shape 65"/>
              <p:cNvSpPr/>
              <p:nvPr/>
            </p:nvSpPr>
            <p:spPr>
              <a:xfrm>
                <a:off x="3194184" y="589815"/>
                <a:ext cx="1" cy="140611"/>
              </a:xfrm>
              <a:prstGeom prst="line">
                <a:avLst/>
              </a:prstGeom>
              <a:noFill/>
              <a:ln w="25400" cap="rnd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16" name="Shape 66"/>
              <p:cNvSpPr/>
              <p:nvPr/>
            </p:nvSpPr>
            <p:spPr>
              <a:xfrm flipV="1">
                <a:off x="3852436" y="730425"/>
                <a:ext cx="1" cy="757802"/>
              </a:xfrm>
              <a:prstGeom prst="line">
                <a:avLst/>
              </a:prstGeom>
              <a:noFill/>
              <a:ln w="25400" cap="rnd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17" name="Shape 67"/>
              <p:cNvSpPr/>
              <p:nvPr/>
            </p:nvSpPr>
            <p:spPr>
              <a:xfrm>
                <a:off x="3122011" y="730424"/>
                <a:ext cx="1" cy="757802"/>
              </a:xfrm>
              <a:prstGeom prst="line">
                <a:avLst/>
              </a:prstGeom>
              <a:noFill/>
              <a:ln w="25400" cap="rnd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18" name="Shape 68"/>
              <p:cNvSpPr/>
              <p:nvPr/>
            </p:nvSpPr>
            <p:spPr>
              <a:xfrm>
                <a:off x="3486602" y="1011645"/>
                <a:ext cx="93327" cy="2252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12377"/>
                    </a:lnTo>
                    <a:lnTo>
                      <a:pt x="288" y="12615"/>
                    </a:lnTo>
                    <a:lnTo>
                      <a:pt x="720" y="12853"/>
                    </a:lnTo>
                    <a:lnTo>
                      <a:pt x="1008" y="13091"/>
                    </a:lnTo>
                    <a:lnTo>
                      <a:pt x="21600" y="21600"/>
                    </a:lnTo>
                  </a:path>
                </a:pathLst>
              </a:custGeom>
              <a:noFill/>
              <a:ln w="25400" cap="rnd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algn="ctr">
                  <a:defRPr sz="1500" b="1">
                    <a:latin typeface="Courier New"/>
                    <a:ea typeface="Courier New"/>
                    <a:cs typeface="Courier New"/>
                    <a:sym typeface="Courier New"/>
                  </a:defRPr>
                </a:pPr>
                <a:endParaRPr/>
              </a:p>
            </p:txBody>
          </p:sp>
          <p:sp>
            <p:nvSpPr>
              <p:cNvPr id="119" name="Shape 69"/>
              <p:cNvSpPr/>
              <p:nvPr/>
            </p:nvSpPr>
            <p:spPr>
              <a:xfrm>
                <a:off x="3382077" y="472847"/>
                <a:ext cx="210293" cy="1"/>
              </a:xfrm>
              <a:prstGeom prst="line">
                <a:avLst/>
              </a:prstGeom>
              <a:noFill/>
              <a:ln w="25400" cap="rnd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20" name="Shape 70"/>
              <p:cNvSpPr/>
              <p:nvPr/>
            </p:nvSpPr>
            <p:spPr>
              <a:xfrm>
                <a:off x="3237735" y="82126"/>
                <a:ext cx="250112" cy="52635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9564" y="12532"/>
                    </a:lnTo>
                    <a:lnTo>
                      <a:pt x="9457" y="12659"/>
                    </a:lnTo>
                    <a:lnTo>
                      <a:pt x="9457" y="15996"/>
                    </a:lnTo>
                    <a:lnTo>
                      <a:pt x="0" y="21600"/>
                    </a:lnTo>
                  </a:path>
                </a:pathLst>
              </a:custGeom>
              <a:noFill/>
              <a:ln w="25400" cap="rnd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algn="ctr">
                  <a:defRPr sz="1500" b="1">
                    <a:latin typeface="Courier New"/>
                    <a:ea typeface="Courier New"/>
                    <a:cs typeface="Courier New"/>
                    <a:sym typeface="Courier New"/>
                  </a:defRPr>
                </a:pPr>
                <a:endParaRPr/>
              </a:p>
            </p:txBody>
          </p:sp>
          <p:sp>
            <p:nvSpPr>
              <p:cNvPr id="121" name="Shape 71"/>
              <p:cNvSpPr/>
              <p:nvPr/>
            </p:nvSpPr>
            <p:spPr>
              <a:xfrm>
                <a:off x="3486602" y="0"/>
                <a:ext cx="250113" cy="60848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2197" y="16746"/>
                    </a:lnTo>
                    <a:lnTo>
                      <a:pt x="12197" y="13944"/>
                    </a:lnTo>
                    <a:lnTo>
                      <a:pt x="12143" y="13856"/>
                    </a:lnTo>
                    <a:lnTo>
                      <a:pt x="12090" y="13745"/>
                    </a:lnTo>
                    <a:lnTo>
                      <a:pt x="0" y="2890"/>
                    </a:lnTo>
                    <a:lnTo>
                      <a:pt x="0" y="0"/>
                    </a:lnTo>
                  </a:path>
                </a:pathLst>
              </a:custGeom>
              <a:noFill/>
              <a:ln w="25400" cap="rnd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algn="ctr">
                  <a:defRPr sz="1500" b="1">
                    <a:latin typeface="Courier New"/>
                    <a:ea typeface="Courier New"/>
                    <a:cs typeface="Courier New"/>
                    <a:sym typeface="Courier New"/>
                  </a:defRPr>
                </a:pPr>
                <a:endParaRPr/>
              </a:p>
            </p:txBody>
          </p:sp>
          <p:sp>
            <p:nvSpPr>
              <p:cNvPr id="122" name="Shape 72"/>
              <p:cNvSpPr/>
              <p:nvPr/>
            </p:nvSpPr>
            <p:spPr>
              <a:xfrm flipH="1" flipV="1">
                <a:off x="3382079" y="390721"/>
                <a:ext cx="210293" cy="1"/>
              </a:xfrm>
              <a:prstGeom prst="line">
                <a:avLst/>
              </a:prstGeom>
              <a:noFill/>
              <a:ln w="25400" cap="rnd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23" name="Shape 73"/>
              <p:cNvSpPr/>
              <p:nvPr/>
            </p:nvSpPr>
            <p:spPr>
              <a:xfrm flipV="1">
                <a:off x="3194183" y="1496936"/>
                <a:ext cx="1" cy="1989693"/>
              </a:xfrm>
              <a:prstGeom prst="line">
                <a:avLst/>
              </a:prstGeom>
              <a:noFill/>
              <a:ln w="25400" cap="rnd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24" name="Shape 74"/>
              <p:cNvSpPr/>
              <p:nvPr/>
            </p:nvSpPr>
            <p:spPr>
              <a:xfrm flipV="1">
                <a:off x="3250178" y="1496936"/>
                <a:ext cx="1" cy="1989693"/>
              </a:xfrm>
              <a:prstGeom prst="line">
                <a:avLst/>
              </a:prstGeom>
              <a:noFill/>
              <a:ln w="25400" cap="rnd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25" name="Shape 75"/>
              <p:cNvSpPr/>
              <p:nvPr/>
            </p:nvSpPr>
            <p:spPr>
              <a:xfrm flipH="1">
                <a:off x="3781535" y="1496935"/>
                <a:ext cx="1" cy="1989693"/>
              </a:xfrm>
              <a:prstGeom prst="line">
                <a:avLst/>
              </a:prstGeom>
              <a:noFill/>
              <a:ln w="25400" cap="rnd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26" name="Shape 76"/>
              <p:cNvSpPr/>
              <p:nvPr/>
            </p:nvSpPr>
            <p:spPr>
              <a:xfrm flipH="1">
                <a:off x="3725540" y="1496935"/>
                <a:ext cx="1" cy="1989693"/>
              </a:xfrm>
              <a:prstGeom prst="line">
                <a:avLst/>
              </a:prstGeom>
              <a:noFill/>
              <a:ln w="25400" cap="rnd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27" name="Shape 77"/>
              <p:cNvSpPr/>
              <p:nvPr/>
            </p:nvSpPr>
            <p:spPr>
              <a:xfrm flipV="1">
                <a:off x="3598592" y="1628835"/>
                <a:ext cx="1" cy="1857794"/>
              </a:xfrm>
              <a:prstGeom prst="line">
                <a:avLst/>
              </a:prstGeom>
              <a:noFill/>
              <a:ln w="25400" cap="rnd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28" name="Shape 78"/>
              <p:cNvSpPr/>
              <p:nvPr/>
            </p:nvSpPr>
            <p:spPr>
              <a:xfrm flipV="1">
                <a:off x="3487846" y="1713450"/>
                <a:ext cx="1" cy="1773179"/>
              </a:xfrm>
              <a:prstGeom prst="line">
                <a:avLst/>
              </a:prstGeom>
              <a:noFill/>
              <a:ln w="25400" cap="rnd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29" name="Shape 79"/>
              <p:cNvSpPr/>
              <p:nvPr/>
            </p:nvSpPr>
            <p:spPr>
              <a:xfrm flipV="1">
                <a:off x="3374612" y="1628835"/>
                <a:ext cx="1" cy="1857794"/>
              </a:xfrm>
              <a:prstGeom prst="line">
                <a:avLst/>
              </a:prstGeom>
              <a:noFill/>
              <a:ln w="25400" cap="rnd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30" name="Shape 80"/>
              <p:cNvSpPr/>
              <p:nvPr/>
            </p:nvSpPr>
            <p:spPr>
              <a:xfrm>
                <a:off x="3350969" y="518887"/>
                <a:ext cx="75907" cy="3235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3522" y="2908"/>
                    </a:lnTo>
                    <a:lnTo>
                      <a:pt x="12995" y="2077"/>
                    </a:lnTo>
                    <a:lnTo>
                      <a:pt x="12293" y="1246"/>
                    </a:lnTo>
                    <a:lnTo>
                      <a:pt x="11766" y="831"/>
                    </a:lnTo>
                    <a:lnTo>
                      <a:pt x="10888" y="0"/>
                    </a:lnTo>
                    <a:lnTo>
                      <a:pt x="10010" y="831"/>
                    </a:lnTo>
                    <a:lnTo>
                      <a:pt x="9483" y="1246"/>
                    </a:lnTo>
                    <a:lnTo>
                      <a:pt x="8605" y="2077"/>
                    </a:lnTo>
                    <a:lnTo>
                      <a:pt x="7902" y="2908"/>
                    </a:lnTo>
                    <a:lnTo>
                      <a:pt x="0" y="21600"/>
                    </a:lnTo>
                  </a:path>
                </a:pathLst>
              </a:custGeom>
              <a:noFill/>
              <a:ln w="25400" cap="rnd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algn="ctr">
                  <a:defRPr sz="1500" b="1">
                    <a:latin typeface="Courier New"/>
                    <a:ea typeface="Courier New"/>
                    <a:cs typeface="Courier New"/>
                    <a:sym typeface="Courier New"/>
                  </a:defRPr>
                </a:pPr>
                <a:endParaRPr/>
              </a:p>
            </p:txBody>
          </p:sp>
          <p:sp>
            <p:nvSpPr>
              <p:cNvPr id="131" name="Shape 81"/>
              <p:cNvSpPr/>
              <p:nvPr/>
            </p:nvSpPr>
            <p:spPr>
              <a:xfrm>
                <a:off x="3449272" y="576128"/>
                <a:ext cx="75906" cy="323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3745" y="2492"/>
                    </a:lnTo>
                    <a:lnTo>
                      <a:pt x="11603" y="0"/>
                    </a:lnTo>
                    <a:lnTo>
                      <a:pt x="9997" y="0"/>
                    </a:lnTo>
                    <a:lnTo>
                      <a:pt x="8569" y="1662"/>
                    </a:lnTo>
                    <a:lnTo>
                      <a:pt x="8033" y="2492"/>
                    </a:lnTo>
                    <a:lnTo>
                      <a:pt x="0" y="21600"/>
                    </a:lnTo>
                  </a:path>
                </a:pathLst>
              </a:custGeom>
              <a:noFill/>
              <a:ln w="25400" cap="rnd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algn="ctr">
                  <a:defRPr sz="1500" b="1">
                    <a:latin typeface="Courier New"/>
                    <a:ea typeface="Courier New"/>
                    <a:cs typeface="Courier New"/>
                    <a:sym typeface="Courier New"/>
                  </a:defRPr>
                </a:pPr>
                <a:endParaRPr/>
              </a:p>
            </p:txBody>
          </p:sp>
          <p:sp>
            <p:nvSpPr>
              <p:cNvPr id="132" name="Shape 82"/>
              <p:cNvSpPr/>
              <p:nvPr/>
            </p:nvSpPr>
            <p:spPr>
              <a:xfrm>
                <a:off x="3547575" y="518887"/>
                <a:ext cx="75906" cy="3235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3633" y="2908"/>
                    </a:lnTo>
                    <a:lnTo>
                      <a:pt x="12216" y="1246"/>
                    </a:lnTo>
                    <a:lnTo>
                      <a:pt x="11508" y="831"/>
                    </a:lnTo>
                    <a:lnTo>
                      <a:pt x="10623" y="0"/>
                    </a:lnTo>
                    <a:lnTo>
                      <a:pt x="10092" y="831"/>
                    </a:lnTo>
                    <a:lnTo>
                      <a:pt x="9207" y="1246"/>
                    </a:lnTo>
                    <a:lnTo>
                      <a:pt x="8675" y="2077"/>
                    </a:lnTo>
                    <a:lnTo>
                      <a:pt x="7967" y="2908"/>
                    </a:lnTo>
                    <a:lnTo>
                      <a:pt x="0" y="21600"/>
                    </a:lnTo>
                  </a:path>
                </a:pathLst>
              </a:custGeom>
              <a:noFill/>
              <a:ln w="25400" cap="rnd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algn="ctr">
                  <a:defRPr sz="1500" b="1">
                    <a:latin typeface="Courier New"/>
                    <a:ea typeface="Courier New"/>
                    <a:cs typeface="Courier New"/>
                    <a:sym typeface="Courier New"/>
                  </a:defRPr>
                </a:pPr>
                <a:endParaRPr/>
              </a:p>
            </p:txBody>
          </p:sp>
          <p:sp>
            <p:nvSpPr>
              <p:cNvPr id="133" name="Shape 83"/>
              <p:cNvSpPr/>
              <p:nvPr/>
            </p:nvSpPr>
            <p:spPr>
              <a:xfrm>
                <a:off x="3156853" y="773975"/>
                <a:ext cx="661988" cy="1"/>
              </a:xfrm>
              <a:prstGeom prst="line">
                <a:avLst/>
              </a:prstGeom>
              <a:noFill/>
              <a:ln w="25400" cap="rnd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34" name="Shape 84"/>
              <p:cNvSpPr/>
              <p:nvPr/>
            </p:nvSpPr>
            <p:spPr>
              <a:xfrm>
                <a:off x="3156853" y="1445917"/>
                <a:ext cx="661987" cy="1"/>
              </a:xfrm>
              <a:prstGeom prst="line">
                <a:avLst/>
              </a:prstGeom>
              <a:noFill/>
              <a:ln w="25400" cap="rnd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35" name="Shape 85"/>
              <p:cNvSpPr/>
              <p:nvPr/>
            </p:nvSpPr>
            <p:spPr>
              <a:xfrm flipH="1">
                <a:off x="3053598" y="1496934"/>
                <a:ext cx="1" cy="1989693"/>
              </a:xfrm>
              <a:prstGeom prst="line">
                <a:avLst/>
              </a:prstGeom>
              <a:noFill/>
              <a:ln w="25400" cap="rnd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36" name="Shape 86"/>
              <p:cNvSpPr/>
              <p:nvPr/>
            </p:nvSpPr>
            <p:spPr>
              <a:xfrm flipH="1">
                <a:off x="2996358" y="1496934"/>
                <a:ext cx="1" cy="1989693"/>
              </a:xfrm>
              <a:prstGeom prst="line">
                <a:avLst/>
              </a:prstGeom>
              <a:noFill/>
              <a:ln w="25400" cap="rnd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37" name="Shape 87"/>
              <p:cNvSpPr/>
              <p:nvPr/>
            </p:nvSpPr>
            <p:spPr>
              <a:xfrm flipH="1">
                <a:off x="2650433" y="1496934"/>
                <a:ext cx="1" cy="1989693"/>
              </a:xfrm>
              <a:prstGeom prst="line">
                <a:avLst/>
              </a:prstGeom>
              <a:noFill/>
              <a:ln w="25400" cap="rnd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38" name="Shape 88"/>
              <p:cNvSpPr/>
              <p:nvPr/>
            </p:nvSpPr>
            <p:spPr>
              <a:xfrm flipH="1">
                <a:off x="2593192" y="1496934"/>
                <a:ext cx="1" cy="1989693"/>
              </a:xfrm>
              <a:prstGeom prst="line">
                <a:avLst/>
              </a:prstGeom>
              <a:noFill/>
              <a:ln w="25400" cap="rnd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39" name="Shape 89"/>
              <p:cNvSpPr/>
              <p:nvPr/>
            </p:nvSpPr>
            <p:spPr>
              <a:xfrm>
                <a:off x="2679027" y="2905522"/>
                <a:ext cx="287442" cy="1"/>
              </a:xfrm>
              <a:prstGeom prst="line">
                <a:avLst/>
              </a:prstGeom>
              <a:noFill/>
              <a:ln w="25400" cap="rnd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40" name="Shape 90"/>
              <p:cNvSpPr/>
              <p:nvPr/>
            </p:nvSpPr>
            <p:spPr>
              <a:xfrm>
                <a:off x="2679027" y="2789799"/>
                <a:ext cx="287442" cy="1"/>
              </a:xfrm>
              <a:prstGeom prst="line">
                <a:avLst/>
              </a:prstGeom>
              <a:noFill/>
              <a:ln w="25400" cap="rnd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41" name="Shape 91"/>
              <p:cNvSpPr/>
              <p:nvPr/>
            </p:nvSpPr>
            <p:spPr>
              <a:xfrm>
                <a:off x="2679027" y="2472494"/>
                <a:ext cx="287442" cy="1"/>
              </a:xfrm>
              <a:prstGeom prst="line">
                <a:avLst/>
              </a:prstGeom>
              <a:noFill/>
              <a:ln w="25400" cap="rnd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42" name="Shape 92"/>
              <p:cNvSpPr/>
              <p:nvPr/>
            </p:nvSpPr>
            <p:spPr>
              <a:xfrm>
                <a:off x="2679027" y="2358014"/>
                <a:ext cx="287442" cy="1"/>
              </a:xfrm>
              <a:prstGeom prst="line">
                <a:avLst/>
              </a:prstGeom>
              <a:noFill/>
              <a:ln w="25400" cap="rnd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43" name="Shape 93"/>
              <p:cNvSpPr/>
              <p:nvPr/>
            </p:nvSpPr>
            <p:spPr>
              <a:xfrm>
                <a:off x="2679027" y="1983468"/>
                <a:ext cx="287442" cy="1"/>
              </a:xfrm>
              <a:prstGeom prst="line">
                <a:avLst/>
              </a:prstGeom>
              <a:noFill/>
              <a:ln w="25400" cap="rnd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44" name="Shape 94"/>
              <p:cNvSpPr/>
              <p:nvPr/>
            </p:nvSpPr>
            <p:spPr>
              <a:xfrm>
                <a:off x="2160137" y="2905522"/>
                <a:ext cx="403165" cy="1"/>
              </a:xfrm>
              <a:prstGeom prst="line">
                <a:avLst/>
              </a:prstGeom>
              <a:noFill/>
              <a:ln w="25400" cap="rnd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45" name="Shape 95"/>
              <p:cNvSpPr/>
              <p:nvPr/>
            </p:nvSpPr>
            <p:spPr>
              <a:xfrm>
                <a:off x="2160137" y="2789799"/>
                <a:ext cx="403165" cy="1"/>
              </a:xfrm>
              <a:prstGeom prst="line">
                <a:avLst/>
              </a:prstGeom>
              <a:noFill/>
              <a:ln w="25400" cap="rnd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46" name="Shape 96"/>
              <p:cNvSpPr/>
              <p:nvPr/>
            </p:nvSpPr>
            <p:spPr>
              <a:xfrm>
                <a:off x="2160137" y="2472494"/>
                <a:ext cx="403165" cy="1"/>
              </a:xfrm>
              <a:prstGeom prst="line">
                <a:avLst/>
              </a:prstGeom>
              <a:noFill/>
              <a:ln w="25400" cap="rnd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47" name="Shape 97"/>
              <p:cNvSpPr/>
              <p:nvPr/>
            </p:nvSpPr>
            <p:spPr>
              <a:xfrm>
                <a:off x="2160137" y="2358014"/>
                <a:ext cx="403165" cy="1"/>
              </a:xfrm>
              <a:prstGeom prst="line">
                <a:avLst/>
              </a:prstGeom>
              <a:noFill/>
              <a:ln w="25400" cap="rnd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48" name="Shape 98"/>
              <p:cNvSpPr/>
              <p:nvPr/>
            </p:nvSpPr>
            <p:spPr>
              <a:xfrm>
                <a:off x="2160137" y="1983468"/>
                <a:ext cx="403165" cy="1"/>
              </a:xfrm>
              <a:prstGeom prst="line">
                <a:avLst/>
              </a:prstGeom>
              <a:noFill/>
              <a:ln w="25400" cap="rnd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49" name="Shape 99"/>
              <p:cNvSpPr/>
              <p:nvPr/>
            </p:nvSpPr>
            <p:spPr>
              <a:xfrm flipH="1">
                <a:off x="2131544" y="1496934"/>
                <a:ext cx="1" cy="1989693"/>
              </a:xfrm>
              <a:prstGeom prst="line">
                <a:avLst/>
              </a:prstGeom>
              <a:noFill/>
              <a:ln w="25400" cap="rnd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50" name="Shape 100"/>
              <p:cNvSpPr/>
              <p:nvPr/>
            </p:nvSpPr>
            <p:spPr>
              <a:xfrm flipH="1">
                <a:off x="2074305" y="1496934"/>
                <a:ext cx="1" cy="1989693"/>
              </a:xfrm>
              <a:prstGeom prst="line">
                <a:avLst/>
              </a:prstGeom>
              <a:noFill/>
              <a:ln w="25400" cap="rnd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51" name="Shape 101"/>
              <p:cNvSpPr/>
              <p:nvPr/>
            </p:nvSpPr>
            <p:spPr>
              <a:xfrm flipH="1">
                <a:off x="1728379" y="1496934"/>
                <a:ext cx="1" cy="1989693"/>
              </a:xfrm>
              <a:prstGeom prst="line">
                <a:avLst/>
              </a:prstGeom>
              <a:noFill/>
              <a:ln w="25400" cap="rnd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52" name="Shape 102"/>
              <p:cNvSpPr/>
              <p:nvPr/>
            </p:nvSpPr>
            <p:spPr>
              <a:xfrm flipH="1">
                <a:off x="1671140" y="1496934"/>
                <a:ext cx="1" cy="1989693"/>
              </a:xfrm>
              <a:prstGeom prst="line">
                <a:avLst/>
              </a:prstGeom>
              <a:noFill/>
              <a:ln w="25400" cap="rnd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53" name="Shape 103"/>
              <p:cNvSpPr/>
              <p:nvPr/>
            </p:nvSpPr>
            <p:spPr>
              <a:xfrm flipH="1">
                <a:off x="1383700" y="1496934"/>
                <a:ext cx="1" cy="1989693"/>
              </a:xfrm>
              <a:prstGeom prst="line">
                <a:avLst/>
              </a:prstGeom>
              <a:noFill/>
              <a:ln w="25400" cap="rnd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54" name="Shape 104"/>
              <p:cNvSpPr/>
              <p:nvPr/>
            </p:nvSpPr>
            <p:spPr>
              <a:xfrm flipH="1">
                <a:off x="1325215" y="1496934"/>
                <a:ext cx="1" cy="1989693"/>
              </a:xfrm>
              <a:prstGeom prst="line">
                <a:avLst/>
              </a:prstGeom>
              <a:noFill/>
              <a:ln w="25400" cap="rnd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55" name="Shape 105"/>
              <p:cNvSpPr/>
              <p:nvPr/>
            </p:nvSpPr>
            <p:spPr>
              <a:xfrm flipH="1">
                <a:off x="1037774" y="1496934"/>
                <a:ext cx="1" cy="1989693"/>
              </a:xfrm>
              <a:prstGeom prst="line">
                <a:avLst/>
              </a:prstGeom>
              <a:noFill/>
              <a:ln w="25400" cap="rnd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56" name="Shape 106"/>
              <p:cNvSpPr/>
              <p:nvPr/>
            </p:nvSpPr>
            <p:spPr>
              <a:xfrm flipH="1">
                <a:off x="979290" y="1496934"/>
                <a:ext cx="1" cy="1989693"/>
              </a:xfrm>
              <a:prstGeom prst="line">
                <a:avLst/>
              </a:prstGeom>
              <a:noFill/>
              <a:ln w="25400" cap="rnd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57" name="Shape 107"/>
              <p:cNvSpPr/>
              <p:nvPr/>
            </p:nvSpPr>
            <p:spPr>
              <a:xfrm flipH="1">
                <a:off x="690604" y="1496934"/>
                <a:ext cx="1" cy="1989693"/>
              </a:xfrm>
              <a:prstGeom prst="line">
                <a:avLst/>
              </a:prstGeom>
              <a:noFill/>
              <a:ln w="25400" cap="rnd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58" name="Shape 108"/>
              <p:cNvSpPr/>
              <p:nvPr/>
            </p:nvSpPr>
            <p:spPr>
              <a:xfrm flipH="1">
                <a:off x="633365" y="1496934"/>
                <a:ext cx="1" cy="1989693"/>
              </a:xfrm>
              <a:prstGeom prst="line">
                <a:avLst/>
              </a:prstGeom>
              <a:noFill/>
              <a:ln w="25400" cap="rnd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59" name="Shape 109"/>
              <p:cNvSpPr/>
              <p:nvPr/>
            </p:nvSpPr>
            <p:spPr>
              <a:xfrm flipH="1">
                <a:off x="345924" y="1496934"/>
                <a:ext cx="1" cy="1989693"/>
              </a:xfrm>
              <a:prstGeom prst="line">
                <a:avLst/>
              </a:prstGeom>
              <a:noFill/>
              <a:ln w="25400" cap="rnd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60" name="Shape 110"/>
              <p:cNvSpPr/>
              <p:nvPr/>
            </p:nvSpPr>
            <p:spPr>
              <a:xfrm flipH="1">
                <a:off x="288684" y="1496934"/>
                <a:ext cx="1" cy="1989693"/>
              </a:xfrm>
              <a:prstGeom prst="line">
                <a:avLst/>
              </a:prstGeom>
              <a:noFill/>
              <a:ln w="25400" cap="rnd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61" name="Shape 111"/>
              <p:cNvSpPr/>
              <p:nvPr/>
            </p:nvSpPr>
            <p:spPr>
              <a:xfrm>
                <a:off x="1755730" y="2905522"/>
                <a:ext cx="288686" cy="1"/>
              </a:xfrm>
              <a:prstGeom prst="line">
                <a:avLst/>
              </a:prstGeom>
              <a:noFill/>
              <a:ln w="25400" cap="rnd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62" name="Shape 112"/>
              <p:cNvSpPr/>
              <p:nvPr/>
            </p:nvSpPr>
            <p:spPr>
              <a:xfrm>
                <a:off x="1755730" y="2789799"/>
                <a:ext cx="288686" cy="1"/>
              </a:xfrm>
              <a:prstGeom prst="line">
                <a:avLst/>
              </a:prstGeom>
              <a:noFill/>
              <a:ln w="25400" cap="rnd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63" name="Shape 113"/>
              <p:cNvSpPr/>
              <p:nvPr/>
            </p:nvSpPr>
            <p:spPr>
              <a:xfrm>
                <a:off x="1755730" y="2472494"/>
                <a:ext cx="288686" cy="1"/>
              </a:xfrm>
              <a:prstGeom prst="line">
                <a:avLst/>
              </a:prstGeom>
              <a:noFill/>
              <a:ln w="25400" cap="rnd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64" name="Shape 114"/>
              <p:cNvSpPr/>
              <p:nvPr/>
            </p:nvSpPr>
            <p:spPr>
              <a:xfrm>
                <a:off x="1755730" y="2358014"/>
                <a:ext cx="288686" cy="1"/>
              </a:xfrm>
              <a:prstGeom prst="line">
                <a:avLst/>
              </a:prstGeom>
              <a:noFill/>
              <a:ln w="25400" cap="rnd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65" name="Shape 115"/>
              <p:cNvSpPr/>
              <p:nvPr/>
            </p:nvSpPr>
            <p:spPr>
              <a:xfrm>
                <a:off x="1755730" y="1983468"/>
                <a:ext cx="288686" cy="1"/>
              </a:xfrm>
              <a:prstGeom prst="line">
                <a:avLst/>
              </a:prstGeom>
              <a:noFill/>
              <a:ln w="25400" cap="rnd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66" name="Shape 116"/>
              <p:cNvSpPr/>
              <p:nvPr/>
            </p:nvSpPr>
            <p:spPr>
              <a:xfrm>
                <a:off x="1411048" y="2099193"/>
                <a:ext cx="230203" cy="1"/>
              </a:xfrm>
              <a:prstGeom prst="line">
                <a:avLst/>
              </a:prstGeom>
              <a:noFill/>
              <a:ln w="25400" cap="rnd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67" name="Shape 117"/>
              <p:cNvSpPr/>
              <p:nvPr/>
            </p:nvSpPr>
            <p:spPr>
              <a:xfrm>
                <a:off x="1411048" y="2472494"/>
                <a:ext cx="230203" cy="1"/>
              </a:xfrm>
              <a:prstGeom prst="line">
                <a:avLst/>
              </a:prstGeom>
              <a:noFill/>
              <a:ln w="25400" cap="rnd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68" name="Shape 118"/>
              <p:cNvSpPr/>
              <p:nvPr/>
            </p:nvSpPr>
            <p:spPr>
              <a:xfrm>
                <a:off x="1411048" y="2789799"/>
                <a:ext cx="230203" cy="1"/>
              </a:xfrm>
              <a:prstGeom prst="line">
                <a:avLst/>
              </a:prstGeom>
              <a:noFill/>
              <a:ln w="25400" cap="rnd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69" name="Shape 119"/>
              <p:cNvSpPr/>
              <p:nvPr/>
            </p:nvSpPr>
            <p:spPr>
              <a:xfrm>
                <a:off x="1411048" y="2905522"/>
                <a:ext cx="230203" cy="1"/>
              </a:xfrm>
              <a:prstGeom prst="line">
                <a:avLst/>
              </a:prstGeom>
              <a:noFill/>
              <a:ln w="25400" cap="rnd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70" name="Shape 120"/>
              <p:cNvSpPr/>
              <p:nvPr/>
            </p:nvSpPr>
            <p:spPr>
              <a:xfrm>
                <a:off x="1755730" y="3222827"/>
                <a:ext cx="288686" cy="1"/>
              </a:xfrm>
              <a:prstGeom prst="line">
                <a:avLst/>
              </a:prstGeom>
              <a:noFill/>
              <a:ln w="25400" cap="rnd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71" name="Shape 121"/>
              <p:cNvSpPr/>
              <p:nvPr/>
            </p:nvSpPr>
            <p:spPr>
              <a:xfrm>
                <a:off x="1411048" y="3222827"/>
                <a:ext cx="230203" cy="1"/>
              </a:xfrm>
              <a:prstGeom prst="line">
                <a:avLst/>
              </a:prstGeom>
              <a:noFill/>
              <a:ln w="25400" cap="rnd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72" name="Shape 122"/>
              <p:cNvSpPr/>
              <p:nvPr/>
            </p:nvSpPr>
            <p:spPr>
              <a:xfrm>
                <a:off x="1755730" y="1694783"/>
                <a:ext cx="288687" cy="17918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7261" y="0"/>
                    </a:lnTo>
                    <a:lnTo>
                      <a:pt x="4292" y="0"/>
                    </a:lnTo>
                    <a:lnTo>
                      <a:pt x="0" y="21600"/>
                    </a:lnTo>
                  </a:path>
                </a:pathLst>
              </a:custGeom>
              <a:noFill/>
              <a:ln w="25400" cap="rnd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algn="ctr">
                  <a:defRPr sz="1500" b="1">
                    <a:latin typeface="Courier New"/>
                    <a:ea typeface="Courier New"/>
                    <a:cs typeface="Courier New"/>
                    <a:sym typeface="Courier New"/>
                  </a:defRPr>
                </a:pPr>
                <a:endParaRPr/>
              </a:p>
            </p:txBody>
          </p:sp>
          <p:sp>
            <p:nvSpPr>
              <p:cNvPr id="173" name="Shape 123"/>
              <p:cNvSpPr/>
              <p:nvPr/>
            </p:nvSpPr>
            <p:spPr>
              <a:xfrm>
                <a:off x="2679027" y="1694783"/>
                <a:ext cx="287443" cy="17918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7261" y="0"/>
                    </a:lnTo>
                    <a:lnTo>
                      <a:pt x="4292" y="0"/>
                    </a:lnTo>
                    <a:lnTo>
                      <a:pt x="0" y="21600"/>
                    </a:lnTo>
                  </a:path>
                </a:pathLst>
              </a:custGeom>
              <a:noFill/>
              <a:ln w="25400" cap="rnd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algn="ctr">
                  <a:defRPr sz="1500" b="1">
                    <a:latin typeface="Courier New"/>
                    <a:ea typeface="Courier New"/>
                    <a:cs typeface="Courier New"/>
                    <a:sym typeface="Courier New"/>
                  </a:defRPr>
                </a:pPr>
                <a:endParaRPr/>
              </a:p>
            </p:txBody>
          </p:sp>
          <p:sp>
            <p:nvSpPr>
              <p:cNvPr id="174" name="Shape 124"/>
              <p:cNvSpPr/>
              <p:nvPr/>
            </p:nvSpPr>
            <p:spPr>
              <a:xfrm>
                <a:off x="2361722" y="2012090"/>
                <a:ext cx="1" cy="317305"/>
              </a:xfrm>
              <a:prstGeom prst="line">
                <a:avLst/>
              </a:prstGeom>
              <a:noFill/>
              <a:ln w="25400" cap="rnd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75" name="Shape 125"/>
              <p:cNvSpPr/>
              <p:nvPr/>
            </p:nvSpPr>
            <p:spPr>
              <a:xfrm>
                <a:off x="2361720" y="2501113"/>
                <a:ext cx="1" cy="260067"/>
              </a:xfrm>
              <a:prstGeom prst="line">
                <a:avLst/>
              </a:prstGeom>
              <a:noFill/>
              <a:ln w="25400" cap="rnd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76" name="Shape 126"/>
              <p:cNvSpPr/>
              <p:nvPr/>
            </p:nvSpPr>
            <p:spPr>
              <a:xfrm>
                <a:off x="2361720" y="2934141"/>
                <a:ext cx="1" cy="547508"/>
              </a:xfrm>
              <a:prstGeom prst="line">
                <a:avLst/>
              </a:prstGeom>
              <a:noFill/>
              <a:ln w="25400" cap="rnd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77" name="Shape 127"/>
              <p:cNvSpPr/>
              <p:nvPr/>
            </p:nvSpPr>
            <p:spPr>
              <a:xfrm>
                <a:off x="2188759" y="2081772"/>
                <a:ext cx="114480" cy="17794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0800" y="0"/>
                    </a:lnTo>
                    <a:lnTo>
                      <a:pt x="0" y="21600"/>
                    </a:lnTo>
                  </a:path>
                </a:pathLst>
              </a:custGeom>
              <a:noFill/>
              <a:ln w="25400" cap="rnd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algn="ctr">
                  <a:defRPr sz="1500" b="1">
                    <a:latin typeface="Courier New"/>
                    <a:ea typeface="Courier New"/>
                    <a:cs typeface="Courier New"/>
                    <a:sym typeface="Courier New"/>
                  </a:defRPr>
                </a:pPr>
                <a:endParaRPr/>
              </a:p>
            </p:txBody>
          </p:sp>
          <p:sp>
            <p:nvSpPr>
              <p:cNvPr id="178" name="Shape 128"/>
              <p:cNvSpPr/>
              <p:nvPr/>
            </p:nvSpPr>
            <p:spPr>
              <a:xfrm>
                <a:off x="2418960" y="2081772"/>
                <a:ext cx="115725" cy="17794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0858" y="0"/>
                    </a:lnTo>
                    <a:lnTo>
                      <a:pt x="0" y="21600"/>
                    </a:lnTo>
                  </a:path>
                </a:pathLst>
              </a:custGeom>
              <a:noFill/>
              <a:ln w="25400" cap="rnd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algn="ctr">
                  <a:defRPr sz="1500" b="1">
                    <a:latin typeface="Courier New"/>
                    <a:ea typeface="Courier New"/>
                    <a:cs typeface="Courier New"/>
                    <a:sym typeface="Courier New"/>
                  </a:defRPr>
                </a:pPr>
                <a:endParaRPr/>
              </a:p>
            </p:txBody>
          </p:sp>
          <p:sp>
            <p:nvSpPr>
              <p:cNvPr id="179" name="Shape 129"/>
              <p:cNvSpPr/>
              <p:nvPr/>
            </p:nvSpPr>
            <p:spPr>
              <a:xfrm>
                <a:off x="1824169" y="2081772"/>
                <a:ext cx="150566" cy="17794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9138"/>
                    </a:moveTo>
                    <a:lnTo>
                      <a:pt x="0" y="8232"/>
                    </a:lnTo>
                    <a:lnTo>
                      <a:pt x="357" y="6420"/>
                    </a:lnTo>
                    <a:lnTo>
                      <a:pt x="803" y="5513"/>
                    </a:lnTo>
                    <a:lnTo>
                      <a:pt x="1250" y="4758"/>
                    </a:lnTo>
                    <a:lnTo>
                      <a:pt x="1785" y="4003"/>
                    </a:lnTo>
                    <a:lnTo>
                      <a:pt x="2410" y="3323"/>
                    </a:lnTo>
                    <a:lnTo>
                      <a:pt x="3124" y="2643"/>
                    </a:lnTo>
                    <a:lnTo>
                      <a:pt x="3838" y="2039"/>
                    </a:lnTo>
                    <a:lnTo>
                      <a:pt x="4731" y="1510"/>
                    </a:lnTo>
                    <a:lnTo>
                      <a:pt x="5534" y="1057"/>
                    </a:lnTo>
                    <a:lnTo>
                      <a:pt x="6516" y="680"/>
                    </a:lnTo>
                    <a:lnTo>
                      <a:pt x="7587" y="378"/>
                    </a:lnTo>
                    <a:lnTo>
                      <a:pt x="8569" y="151"/>
                    </a:lnTo>
                    <a:lnTo>
                      <a:pt x="9640" y="0"/>
                    </a:lnTo>
                    <a:lnTo>
                      <a:pt x="11871" y="0"/>
                    </a:lnTo>
                    <a:lnTo>
                      <a:pt x="12942" y="151"/>
                    </a:lnTo>
                    <a:lnTo>
                      <a:pt x="14013" y="378"/>
                    </a:lnTo>
                    <a:lnTo>
                      <a:pt x="14906" y="680"/>
                    </a:lnTo>
                    <a:lnTo>
                      <a:pt x="15888" y="1057"/>
                    </a:lnTo>
                    <a:lnTo>
                      <a:pt x="16869" y="1510"/>
                    </a:lnTo>
                    <a:lnTo>
                      <a:pt x="17673" y="2039"/>
                    </a:lnTo>
                    <a:lnTo>
                      <a:pt x="19190" y="3323"/>
                    </a:lnTo>
                    <a:lnTo>
                      <a:pt x="19726" y="4003"/>
                    </a:lnTo>
                    <a:lnTo>
                      <a:pt x="20350" y="4758"/>
                    </a:lnTo>
                    <a:lnTo>
                      <a:pt x="20707" y="5513"/>
                    </a:lnTo>
                    <a:lnTo>
                      <a:pt x="21421" y="7326"/>
                    </a:lnTo>
                    <a:lnTo>
                      <a:pt x="21600" y="9138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9138"/>
                    </a:lnTo>
                    <a:close/>
                  </a:path>
                </a:pathLst>
              </a:custGeom>
              <a:noFill/>
              <a:ln w="25400" cap="rnd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algn="ctr">
                  <a:defRPr sz="1500" b="1">
                    <a:latin typeface="Courier New"/>
                    <a:ea typeface="Courier New"/>
                    <a:cs typeface="Courier New"/>
                    <a:sym typeface="Courier New"/>
                  </a:defRPr>
                </a:pPr>
                <a:endParaRPr/>
              </a:p>
            </p:txBody>
          </p:sp>
          <p:sp>
            <p:nvSpPr>
              <p:cNvPr id="180" name="Shape 130"/>
              <p:cNvSpPr/>
              <p:nvPr/>
            </p:nvSpPr>
            <p:spPr>
              <a:xfrm flipH="1">
                <a:off x="0" y="1496934"/>
                <a:ext cx="1" cy="1989693"/>
              </a:xfrm>
              <a:prstGeom prst="line">
                <a:avLst/>
              </a:prstGeom>
              <a:noFill/>
              <a:ln w="25400" cap="rnd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81" name="Shape 131"/>
              <p:cNvSpPr/>
              <p:nvPr/>
            </p:nvSpPr>
            <p:spPr>
              <a:xfrm>
                <a:off x="2746218" y="2081774"/>
                <a:ext cx="151811" cy="1779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9138"/>
                    </a:moveTo>
                    <a:lnTo>
                      <a:pt x="179" y="7326"/>
                    </a:lnTo>
                    <a:lnTo>
                      <a:pt x="536" y="6420"/>
                    </a:lnTo>
                    <a:lnTo>
                      <a:pt x="803" y="5513"/>
                    </a:lnTo>
                    <a:lnTo>
                      <a:pt x="1250" y="4758"/>
                    </a:lnTo>
                    <a:lnTo>
                      <a:pt x="1874" y="4003"/>
                    </a:lnTo>
                    <a:lnTo>
                      <a:pt x="3124" y="2643"/>
                    </a:lnTo>
                    <a:lnTo>
                      <a:pt x="3927" y="2039"/>
                    </a:lnTo>
                    <a:lnTo>
                      <a:pt x="4731" y="1510"/>
                    </a:lnTo>
                    <a:lnTo>
                      <a:pt x="5712" y="1057"/>
                    </a:lnTo>
                    <a:lnTo>
                      <a:pt x="6605" y="680"/>
                    </a:lnTo>
                    <a:lnTo>
                      <a:pt x="7587" y="378"/>
                    </a:lnTo>
                    <a:lnTo>
                      <a:pt x="8658" y="151"/>
                    </a:lnTo>
                    <a:lnTo>
                      <a:pt x="9729" y="0"/>
                    </a:lnTo>
                    <a:lnTo>
                      <a:pt x="11960" y="0"/>
                    </a:lnTo>
                    <a:lnTo>
                      <a:pt x="12942" y="151"/>
                    </a:lnTo>
                    <a:lnTo>
                      <a:pt x="14013" y="378"/>
                    </a:lnTo>
                    <a:lnTo>
                      <a:pt x="15084" y="680"/>
                    </a:lnTo>
                    <a:lnTo>
                      <a:pt x="16066" y="1057"/>
                    </a:lnTo>
                    <a:lnTo>
                      <a:pt x="16869" y="1510"/>
                    </a:lnTo>
                    <a:lnTo>
                      <a:pt x="17762" y="2039"/>
                    </a:lnTo>
                    <a:lnTo>
                      <a:pt x="18476" y="2643"/>
                    </a:lnTo>
                    <a:lnTo>
                      <a:pt x="19190" y="3323"/>
                    </a:lnTo>
                    <a:lnTo>
                      <a:pt x="19815" y="4003"/>
                    </a:lnTo>
                    <a:lnTo>
                      <a:pt x="20350" y="4758"/>
                    </a:lnTo>
                    <a:lnTo>
                      <a:pt x="20797" y="5513"/>
                    </a:lnTo>
                    <a:lnTo>
                      <a:pt x="21243" y="6420"/>
                    </a:lnTo>
                    <a:lnTo>
                      <a:pt x="21600" y="8232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9138"/>
                    </a:lnTo>
                    <a:close/>
                  </a:path>
                </a:pathLst>
              </a:custGeom>
              <a:noFill/>
              <a:ln w="25400" cap="rnd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algn="ctr">
                  <a:defRPr sz="1500" b="1">
                    <a:latin typeface="Courier New"/>
                    <a:ea typeface="Courier New"/>
                    <a:cs typeface="Courier New"/>
                    <a:sym typeface="Courier New"/>
                  </a:defRPr>
                </a:pPr>
                <a:endParaRPr/>
              </a:p>
            </p:txBody>
          </p:sp>
          <p:sp>
            <p:nvSpPr>
              <p:cNvPr id="182" name="Shape 132"/>
              <p:cNvSpPr/>
              <p:nvPr/>
            </p:nvSpPr>
            <p:spPr>
              <a:xfrm>
                <a:off x="1411047" y="2259713"/>
                <a:ext cx="230203" cy="983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6229" y="21600"/>
                    </a:lnTo>
                    <a:lnTo>
                      <a:pt x="10858" y="0"/>
                    </a:lnTo>
                    <a:lnTo>
                      <a:pt x="5371" y="21600"/>
                    </a:lnTo>
                    <a:lnTo>
                      <a:pt x="0" y="21600"/>
                    </a:lnTo>
                  </a:path>
                </a:pathLst>
              </a:custGeom>
              <a:noFill/>
              <a:ln w="25400" cap="rnd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algn="ctr">
                  <a:defRPr sz="1500" b="1">
                    <a:latin typeface="Courier New"/>
                    <a:ea typeface="Courier New"/>
                    <a:cs typeface="Courier New"/>
                    <a:sym typeface="Courier New"/>
                  </a:defRPr>
                </a:pPr>
                <a:endParaRPr/>
              </a:p>
            </p:txBody>
          </p:sp>
          <p:sp>
            <p:nvSpPr>
              <p:cNvPr id="183" name="Shape 133"/>
              <p:cNvSpPr/>
              <p:nvPr/>
            </p:nvSpPr>
            <p:spPr>
              <a:xfrm>
                <a:off x="1065124" y="2099194"/>
                <a:ext cx="230202" cy="1"/>
              </a:xfrm>
              <a:prstGeom prst="line">
                <a:avLst/>
              </a:prstGeom>
              <a:noFill/>
              <a:ln w="25400" cap="rnd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84" name="Shape 134"/>
              <p:cNvSpPr/>
              <p:nvPr/>
            </p:nvSpPr>
            <p:spPr>
              <a:xfrm>
                <a:off x="1065124" y="2472495"/>
                <a:ext cx="230202" cy="1"/>
              </a:xfrm>
              <a:prstGeom prst="line">
                <a:avLst/>
              </a:prstGeom>
              <a:noFill/>
              <a:ln w="25400" cap="rnd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85" name="Shape 135"/>
              <p:cNvSpPr/>
              <p:nvPr/>
            </p:nvSpPr>
            <p:spPr>
              <a:xfrm>
                <a:off x="1065124" y="2789801"/>
                <a:ext cx="230202" cy="1"/>
              </a:xfrm>
              <a:prstGeom prst="line">
                <a:avLst/>
              </a:prstGeom>
              <a:noFill/>
              <a:ln w="25400" cap="rnd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86" name="Shape 136"/>
              <p:cNvSpPr/>
              <p:nvPr/>
            </p:nvSpPr>
            <p:spPr>
              <a:xfrm>
                <a:off x="1065124" y="2905525"/>
                <a:ext cx="230202" cy="1"/>
              </a:xfrm>
              <a:prstGeom prst="line">
                <a:avLst/>
              </a:prstGeom>
              <a:noFill/>
              <a:ln w="25400" cap="rnd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87" name="Shape 137"/>
              <p:cNvSpPr/>
              <p:nvPr/>
            </p:nvSpPr>
            <p:spPr>
              <a:xfrm>
                <a:off x="1065124" y="3222829"/>
                <a:ext cx="230202" cy="1"/>
              </a:xfrm>
              <a:prstGeom prst="line">
                <a:avLst/>
              </a:prstGeom>
              <a:noFill/>
              <a:ln w="25400" cap="rnd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88" name="Shape 138"/>
              <p:cNvSpPr/>
              <p:nvPr/>
            </p:nvSpPr>
            <p:spPr>
              <a:xfrm>
                <a:off x="1065124" y="2259713"/>
                <a:ext cx="230203" cy="983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6229" y="21600"/>
                    </a:lnTo>
                    <a:lnTo>
                      <a:pt x="10742" y="0"/>
                    </a:lnTo>
                    <a:lnTo>
                      <a:pt x="5371" y="21600"/>
                    </a:lnTo>
                    <a:lnTo>
                      <a:pt x="0" y="21600"/>
                    </a:lnTo>
                  </a:path>
                </a:pathLst>
              </a:custGeom>
              <a:noFill/>
              <a:ln w="25400" cap="rnd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algn="ctr">
                  <a:defRPr sz="1500" b="1">
                    <a:latin typeface="Courier New"/>
                    <a:ea typeface="Courier New"/>
                    <a:cs typeface="Courier New"/>
                    <a:sym typeface="Courier New"/>
                  </a:defRPr>
                </a:pPr>
                <a:endParaRPr/>
              </a:p>
            </p:txBody>
          </p:sp>
          <p:sp>
            <p:nvSpPr>
              <p:cNvPr id="189" name="Shape 139"/>
              <p:cNvSpPr/>
              <p:nvPr/>
            </p:nvSpPr>
            <p:spPr>
              <a:xfrm>
                <a:off x="719199" y="2099194"/>
                <a:ext cx="230203" cy="1"/>
              </a:xfrm>
              <a:prstGeom prst="line">
                <a:avLst/>
              </a:prstGeom>
              <a:noFill/>
              <a:ln w="25400" cap="rnd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90" name="Shape 140"/>
              <p:cNvSpPr/>
              <p:nvPr/>
            </p:nvSpPr>
            <p:spPr>
              <a:xfrm>
                <a:off x="719199" y="2472495"/>
                <a:ext cx="230203" cy="1"/>
              </a:xfrm>
              <a:prstGeom prst="line">
                <a:avLst/>
              </a:prstGeom>
              <a:noFill/>
              <a:ln w="25400" cap="rnd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91" name="Shape 141"/>
              <p:cNvSpPr/>
              <p:nvPr/>
            </p:nvSpPr>
            <p:spPr>
              <a:xfrm>
                <a:off x="719199" y="2789801"/>
                <a:ext cx="230203" cy="1"/>
              </a:xfrm>
              <a:prstGeom prst="line">
                <a:avLst/>
              </a:prstGeom>
              <a:noFill/>
              <a:ln w="25400" cap="rnd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92" name="Shape 142"/>
              <p:cNvSpPr/>
              <p:nvPr/>
            </p:nvSpPr>
            <p:spPr>
              <a:xfrm>
                <a:off x="719199" y="2905525"/>
                <a:ext cx="230203" cy="1"/>
              </a:xfrm>
              <a:prstGeom prst="line">
                <a:avLst/>
              </a:prstGeom>
              <a:noFill/>
              <a:ln w="25400" cap="rnd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93" name="Shape 143"/>
              <p:cNvSpPr/>
              <p:nvPr/>
            </p:nvSpPr>
            <p:spPr>
              <a:xfrm>
                <a:off x="719202" y="3222829"/>
                <a:ext cx="230203" cy="1"/>
              </a:xfrm>
              <a:prstGeom prst="line">
                <a:avLst/>
              </a:prstGeom>
              <a:noFill/>
              <a:ln w="25400" cap="rnd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94" name="Shape 144"/>
              <p:cNvSpPr/>
              <p:nvPr/>
            </p:nvSpPr>
            <p:spPr>
              <a:xfrm>
                <a:off x="719199" y="2259713"/>
                <a:ext cx="230204" cy="983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6229" y="21600"/>
                    </a:lnTo>
                    <a:lnTo>
                      <a:pt x="10800" y="0"/>
                    </a:lnTo>
                    <a:lnTo>
                      <a:pt x="5371" y="21600"/>
                    </a:lnTo>
                    <a:lnTo>
                      <a:pt x="0" y="21600"/>
                    </a:lnTo>
                  </a:path>
                </a:pathLst>
              </a:custGeom>
              <a:noFill/>
              <a:ln w="25400" cap="rnd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algn="ctr">
                  <a:defRPr sz="1500" b="1">
                    <a:latin typeface="Courier New"/>
                    <a:ea typeface="Courier New"/>
                    <a:cs typeface="Courier New"/>
                    <a:sym typeface="Courier New"/>
                  </a:defRPr>
                </a:pPr>
                <a:endParaRPr/>
              </a:p>
            </p:txBody>
          </p:sp>
          <p:sp>
            <p:nvSpPr>
              <p:cNvPr id="195" name="Shape 145"/>
              <p:cNvSpPr/>
              <p:nvPr/>
            </p:nvSpPr>
            <p:spPr>
              <a:xfrm>
                <a:off x="373275" y="2099194"/>
                <a:ext cx="230203" cy="1"/>
              </a:xfrm>
              <a:prstGeom prst="line">
                <a:avLst/>
              </a:prstGeom>
              <a:noFill/>
              <a:ln w="25400" cap="rnd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96" name="Shape 146"/>
              <p:cNvSpPr/>
              <p:nvPr/>
            </p:nvSpPr>
            <p:spPr>
              <a:xfrm>
                <a:off x="373275" y="2472495"/>
                <a:ext cx="230203" cy="1"/>
              </a:xfrm>
              <a:prstGeom prst="line">
                <a:avLst/>
              </a:prstGeom>
              <a:noFill/>
              <a:ln w="25400" cap="rnd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97" name="Shape 147"/>
              <p:cNvSpPr/>
              <p:nvPr/>
            </p:nvSpPr>
            <p:spPr>
              <a:xfrm>
                <a:off x="373278" y="2789801"/>
                <a:ext cx="230204" cy="1"/>
              </a:xfrm>
              <a:prstGeom prst="line">
                <a:avLst/>
              </a:prstGeom>
              <a:noFill/>
              <a:ln w="25400" cap="rnd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98" name="Shape 148"/>
              <p:cNvSpPr/>
              <p:nvPr/>
            </p:nvSpPr>
            <p:spPr>
              <a:xfrm>
                <a:off x="373277" y="2905525"/>
                <a:ext cx="230203" cy="1"/>
              </a:xfrm>
              <a:prstGeom prst="line">
                <a:avLst/>
              </a:prstGeom>
              <a:noFill/>
              <a:ln w="25400" cap="rnd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99" name="Shape 149"/>
              <p:cNvSpPr/>
              <p:nvPr/>
            </p:nvSpPr>
            <p:spPr>
              <a:xfrm>
                <a:off x="373272" y="3222829"/>
                <a:ext cx="230202" cy="1"/>
              </a:xfrm>
              <a:prstGeom prst="line">
                <a:avLst/>
              </a:prstGeom>
              <a:noFill/>
              <a:ln w="25400" cap="rnd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200" name="Shape 150"/>
              <p:cNvSpPr/>
              <p:nvPr/>
            </p:nvSpPr>
            <p:spPr>
              <a:xfrm>
                <a:off x="373269" y="2259713"/>
                <a:ext cx="230202" cy="983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6185" y="21600"/>
                    </a:lnTo>
                    <a:lnTo>
                      <a:pt x="10771" y="0"/>
                    </a:lnTo>
                    <a:lnTo>
                      <a:pt x="5415" y="21600"/>
                    </a:lnTo>
                    <a:lnTo>
                      <a:pt x="0" y="21600"/>
                    </a:lnTo>
                  </a:path>
                </a:pathLst>
              </a:custGeom>
              <a:noFill/>
              <a:ln w="25400" cap="rnd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algn="ctr">
                  <a:defRPr sz="1500" b="1">
                    <a:latin typeface="Courier New"/>
                    <a:ea typeface="Courier New"/>
                    <a:cs typeface="Courier New"/>
                    <a:sym typeface="Courier New"/>
                  </a:defRPr>
                </a:pPr>
                <a:endParaRPr/>
              </a:p>
            </p:txBody>
          </p:sp>
          <p:sp>
            <p:nvSpPr>
              <p:cNvPr id="201" name="Shape 151"/>
              <p:cNvSpPr/>
              <p:nvPr/>
            </p:nvSpPr>
            <p:spPr>
              <a:xfrm>
                <a:off x="27344" y="2099194"/>
                <a:ext cx="231447" cy="1"/>
              </a:xfrm>
              <a:prstGeom prst="line">
                <a:avLst/>
              </a:prstGeom>
              <a:noFill/>
              <a:ln w="25400" cap="rnd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202" name="Shape 152"/>
              <p:cNvSpPr/>
              <p:nvPr/>
            </p:nvSpPr>
            <p:spPr>
              <a:xfrm>
                <a:off x="27344" y="2472495"/>
                <a:ext cx="231447" cy="1"/>
              </a:xfrm>
              <a:prstGeom prst="line">
                <a:avLst/>
              </a:prstGeom>
              <a:noFill/>
              <a:ln w="25400" cap="rnd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203" name="Shape 153"/>
              <p:cNvSpPr/>
              <p:nvPr/>
            </p:nvSpPr>
            <p:spPr>
              <a:xfrm>
                <a:off x="27344" y="2789801"/>
                <a:ext cx="231447" cy="1"/>
              </a:xfrm>
              <a:prstGeom prst="line">
                <a:avLst/>
              </a:prstGeom>
              <a:noFill/>
              <a:ln w="25400" cap="rnd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204" name="Shape 154"/>
              <p:cNvSpPr/>
              <p:nvPr/>
            </p:nvSpPr>
            <p:spPr>
              <a:xfrm>
                <a:off x="27338" y="2905525"/>
                <a:ext cx="231447" cy="1"/>
              </a:xfrm>
              <a:prstGeom prst="line">
                <a:avLst/>
              </a:prstGeom>
              <a:noFill/>
              <a:ln w="25400" cap="rnd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205" name="Shape 155"/>
              <p:cNvSpPr/>
              <p:nvPr/>
            </p:nvSpPr>
            <p:spPr>
              <a:xfrm>
                <a:off x="27329" y="3222830"/>
                <a:ext cx="231447" cy="1"/>
              </a:xfrm>
              <a:prstGeom prst="line">
                <a:avLst/>
              </a:prstGeom>
              <a:noFill/>
              <a:ln w="25400" cap="rnd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206" name="Shape 156"/>
              <p:cNvSpPr/>
              <p:nvPr/>
            </p:nvSpPr>
            <p:spPr>
              <a:xfrm>
                <a:off x="27333" y="2259717"/>
                <a:ext cx="231448" cy="983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6185" y="21600"/>
                    </a:lnTo>
                    <a:lnTo>
                      <a:pt x="10829" y="0"/>
                    </a:lnTo>
                    <a:lnTo>
                      <a:pt x="5415" y="21600"/>
                    </a:lnTo>
                    <a:lnTo>
                      <a:pt x="0" y="21600"/>
                    </a:lnTo>
                  </a:path>
                </a:pathLst>
              </a:custGeom>
              <a:noFill/>
              <a:ln w="25400" cap="rnd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algn="ctr">
                  <a:defRPr sz="1500" b="1">
                    <a:latin typeface="Courier New"/>
                    <a:ea typeface="Courier New"/>
                    <a:cs typeface="Courier New"/>
                    <a:sym typeface="Courier New"/>
                  </a:defRPr>
                </a:pPr>
                <a:endParaRPr/>
              </a:p>
            </p:txBody>
          </p:sp>
        </p:grpSp>
        <p:sp>
          <p:nvSpPr>
            <p:cNvPr id="208" name="Shape 157"/>
            <p:cNvSpPr/>
            <p:nvPr/>
          </p:nvSpPr>
          <p:spPr>
            <a:xfrm>
              <a:off x="0" y="3486628"/>
              <a:ext cx="4453873" cy="1"/>
            </a:xfrm>
            <a:prstGeom prst="line">
              <a:avLst/>
            </a:prstGeom>
            <a:noFill/>
            <a:ln w="25400" cap="rnd">
              <a:solidFill>
                <a:srgbClr val="00A2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pic>
        <p:nvPicPr>
          <p:cNvPr id="210" name="Shape 158" descr="Shape 15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81988" y="5752227"/>
            <a:ext cx="2089201" cy="1096801"/>
          </a:xfrm>
          <a:prstGeom prst="rect">
            <a:avLst/>
          </a:prstGeom>
          <a:ln w="12700">
            <a:miter lim="400000"/>
          </a:ln>
        </p:spPr>
      </p:pic>
      <p:sp>
        <p:nvSpPr>
          <p:cNvPr id="21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68619" y="6264814"/>
            <a:ext cx="184580" cy="182954"/>
          </a:xfrm>
          <a:prstGeom prst="rect">
            <a:avLst/>
          </a:prstGeom>
        </p:spPr>
        <p:txBody>
          <a:bodyPr lIns="29450" tIns="29450" rIns="29450" bIns="29450"/>
          <a:lstStyle>
            <a:lvl1pPr>
              <a:defRPr sz="800" b="1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161"/>
          <p:cNvSpPr/>
          <p:nvPr/>
        </p:nvSpPr>
        <p:spPr>
          <a:xfrm>
            <a:off x="579696" y="1391273"/>
            <a:ext cx="1031101" cy="1"/>
          </a:xfrm>
          <a:prstGeom prst="line">
            <a:avLst/>
          </a:prstGeom>
          <a:ln w="25400" cap="rnd">
            <a:solidFill>
              <a:srgbClr val="00A2E0"/>
            </a:solidFill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19" name="Title Text"/>
          <p:cNvSpPr txBox="1">
            <a:spLocks noGrp="1"/>
          </p:cNvSpPr>
          <p:nvPr>
            <p:ph type="title"/>
          </p:nvPr>
        </p:nvSpPr>
        <p:spPr>
          <a:xfrm>
            <a:off x="579696" y="-2"/>
            <a:ext cx="7984502" cy="1127701"/>
          </a:xfrm>
          <a:prstGeom prst="rect">
            <a:avLst/>
          </a:prstGeom>
        </p:spPr>
        <p:txBody>
          <a:bodyPr lIns="58925" tIns="58925" rIns="58925" bIns="58925" anchor="b"/>
          <a:lstStyle>
            <a:lvl1pPr>
              <a:lnSpc>
                <a:spcPct val="95000"/>
              </a:lnSpc>
              <a:defRPr sz="2600">
                <a:solidFill>
                  <a:srgbClr val="00A2E0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Title Text</a:t>
            </a:r>
          </a:p>
        </p:txBody>
      </p:sp>
      <p:sp>
        <p:nvSpPr>
          <p:cNvPr id="220" name="Body Level One…"/>
          <p:cNvSpPr txBox="1">
            <a:spLocks noGrp="1"/>
          </p:cNvSpPr>
          <p:nvPr>
            <p:ph type="body" idx="1"/>
          </p:nvPr>
        </p:nvSpPr>
        <p:spPr>
          <a:xfrm>
            <a:off x="579312" y="1826121"/>
            <a:ext cx="7985102" cy="4452601"/>
          </a:xfrm>
          <a:prstGeom prst="rect">
            <a:avLst/>
          </a:prstGeom>
        </p:spPr>
        <p:txBody>
          <a:bodyPr lIns="58925" tIns="58925" rIns="58925" bIns="58925"/>
          <a:lstStyle>
            <a:lvl1pPr>
              <a:lnSpc>
                <a:spcPct val="100000"/>
              </a:lnSpc>
              <a:spcBef>
                <a:spcPts val="500"/>
              </a:spcBef>
              <a:buClrTx/>
              <a:buSzTx/>
              <a:buNone/>
              <a:defRPr sz="1300">
                <a:solidFill>
                  <a:srgbClr val="5E5E5E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marL="114300" indent="-38100">
              <a:lnSpc>
                <a:spcPct val="100000"/>
              </a:lnSpc>
              <a:spcBef>
                <a:spcPts val="500"/>
              </a:spcBef>
              <a:buClrTx/>
              <a:buChar char="o"/>
              <a:defRPr sz="1300">
                <a:solidFill>
                  <a:srgbClr val="5E5E5E"/>
                </a:solidFill>
                <a:latin typeface="Courier New"/>
                <a:ea typeface="Courier New"/>
                <a:cs typeface="Courier New"/>
                <a:sym typeface="Courier New"/>
              </a:defRPr>
            </a:lvl2pPr>
            <a:lvl3pPr marL="228600" indent="-38100">
              <a:lnSpc>
                <a:spcPct val="100000"/>
              </a:lnSpc>
              <a:spcBef>
                <a:spcPts val="500"/>
              </a:spcBef>
              <a:buClrTx/>
              <a:buChar char="o"/>
              <a:defRPr sz="1300">
                <a:solidFill>
                  <a:srgbClr val="5E5E5E"/>
                </a:solidFill>
                <a:latin typeface="Courier New"/>
                <a:ea typeface="Courier New"/>
                <a:cs typeface="Courier New"/>
                <a:sym typeface="Courier New"/>
              </a:defRPr>
            </a:lvl3pPr>
            <a:lvl4pPr marL="342900" indent="-38100">
              <a:lnSpc>
                <a:spcPct val="100000"/>
              </a:lnSpc>
              <a:spcBef>
                <a:spcPts val="500"/>
              </a:spcBef>
              <a:buClrTx/>
              <a:buChar char="o"/>
              <a:defRPr sz="1300">
                <a:solidFill>
                  <a:srgbClr val="5E5E5E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marL="469900" indent="-38100">
              <a:lnSpc>
                <a:spcPct val="100000"/>
              </a:lnSpc>
              <a:spcBef>
                <a:spcPts val="500"/>
              </a:spcBef>
              <a:buClrTx/>
              <a:buChar char="o"/>
              <a:defRPr sz="1300">
                <a:solidFill>
                  <a:srgbClr val="5E5E5E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68619" y="6264814"/>
            <a:ext cx="184580" cy="182954"/>
          </a:xfrm>
          <a:prstGeom prst="rect">
            <a:avLst/>
          </a:prstGeom>
        </p:spPr>
        <p:txBody>
          <a:bodyPr lIns="29450" tIns="29450" rIns="29450" bIns="29450"/>
          <a:lstStyle>
            <a:lvl1pPr>
              <a:defRPr sz="800" b="1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 Column 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Title Text"/>
          <p:cNvSpPr txBox="1">
            <a:spLocks noGrp="1"/>
          </p:cNvSpPr>
          <p:nvPr>
            <p:ph type="title"/>
          </p:nvPr>
        </p:nvSpPr>
        <p:spPr>
          <a:xfrm>
            <a:off x="579696" y="-2"/>
            <a:ext cx="7984502" cy="1127701"/>
          </a:xfrm>
          <a:prstGeom prst="rect">
            <a:avLst/>
          </a:prstGeom>
        </p:spPr>
        <p:txBody>
          <a:bodyPr lIns="58925" tIns="58925" rIns="58925" bIns="58925" anchor="b"/>
          <a:lstStyle>
            <a:lvl1pPr>
              <a:lnSpc>
                <a:spcPct val="95000"/>
              </a:lnSpc>
              <a:defRPr sz="2600">
                <a:solidFill>
                  <a:srgbClr val="00A2E0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Title Text</a:t>
            </a:r>
          </a:p>
        </p:txBody>
      </p:sp>
      <p:sp>
        <p:nvSpPr>
          <p:cNvPr id="229" name="Body Level One…"/>
          <p:cNvSpPr txBox="1">
            <a:spLocks noGrp="1"/>
          </p:cNvSpPr>
          <p:nvPr>
            <p:ph type="body" idx="1"/>
          </p:nvPr>
        </p:nvSpPr>
        <p:spPr>
          <a:xfrm>
            <a:off x="579312" y="1826121"/>
            <a:ext cx="7985102" cy="4452601"/>
          </a:xfrm>
          <a:prstGeom prst="rect">
            <a:avLst/>
          </a:prstGeom>
        </p:spPr>
        <p:txBody>
          <a:bodyPr lIns="58925" tIns="58925" rIns="58925" bIns="58925"/>
          <a:lstStyle>
            <a:lvl1pPr>
              <a:lnSpc>
                <a:spcPct val="100000"/>
              </a:lnSpc>
              <a:spcBef>
                <a:spcPts val="500"/>
              </a:spcBef>
              <a:buClrTx/>
              <a:buSzTx/>
              <a:buNone/>
              <a:defRPr sz="1300">
                <a:solidFill>
                  <a:srgbClr val="5E5E5E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marL="114300" indent="-38100">
              <a:lnSpc>
                <a:spcPct val="100000"/>
              </a:lnSpc>
              <a:spcBef>
                <a:spcPts val="500"/>
              </a:spcBef>
              <a:buClrTx/>
              <a:buChar char="o"/>
              <a:defRPr sz="1300">
                <a:solidFill>
                  <a:srgbClr val="5E5E5E"/>
                </a:solidFill>
                <a:latin typeface="Courier New"/>
                <a:ea typeface="Courier New"/>
                <a:cs typeface="Courier New"/>
                <a:sym typeface="Courier New"/>
              </a:defRPr>
            </a:lvl2pPr>
            <a:lvl3pPr marL="228600" indent="-38100">
              <a:lnSpc>
                <a:spcPct val="100000"/>
              </a:lnSpc>
              <a:spcBef>
                <a:spcPts val="500"/>
              </a:spcBef>
              <a:buClrTx/>
              <a:buChar char="o"/>
              <a:defRPr sz="1300">
                <a:solidFill>
                  <a:srgbClr val="5E5E5E"/>
                </a:solidFill>
                <a:latin typeface="Courier New"/>
                <a:ea typeface="Courier New"/>
                <a:cs typeface="Courier New"/>
                <a:sym typeface="Courier New"/>
              </a:defRPr>
            </a:lvl3pPr>
            <a:lvl4pPr marL="342900" indent="-38100">
              <a:lnSpc>
                <a:spcPct val="100000"/>
              </a:lnSpc>
              <a:spcBef>
                <a:spcPts val="500"/>
              </a:spcBef>
              <a:buClrTx/>
              <a:buChar char="o"/>
              <a:defRPr sz="1300">
                <a:solidFill>
                  <a:srgbClr val="5E5E5E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marL="469900" indent="-38100">
              <a:lnSpc>
                <a:spcPct val="100000"/>
              </a:lnSpc>
              <a:spcBef>
                <a:spcPts val="500"/>
              </a:spcBef>
              <a:buClrTx/>
              <a:buChar char="o"/>
              <a:defRPr sz="1300">
                <a:solidFill>
                  <a:srgbClr val="5E5E5E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68619" y="6264814"/>
            <a:ext cx="184580" cy="182954"/>
          </a:xfrm>
          <a:prstGeom prst="rect">
            <a:avLst/>
          </a:prstGeom>
        </p:spPr>
        <p:txBody>
          <a:bodyPr lIns="29450" tIns="29450" rIns="29450" bIns="29450"/>
          <a:lstStyle>
            <a:lvl1pPr>
              <a:defRPr sz="800" b="1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671276" y="5547050"/>
            <a:ext cx="349816" cy="340416"/>
          </a:xfrm>
          <a:prstGeom prst="rect">
            <a:avLst/>
          </a:prstGeom>
        </p:spPr>
        <p:txBody>
          <a:bodyPr lIns="83800" tIns="83800" rIns="83800" bIns="83800"/>
          <a:lstStyle>
            <a:lvl1pPr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Title Text"/>
          <p:cNvSpPr txBox="1">
            <a:spLocks noGrp="1"/>
          </p:cNvSpPr>
          <p:nvPr>
            <p:ph type="title"/>
          </p:nvPr>
        </p:nvSpPr>
        <p:spPr>
          <a:xfrm>
            <a:off x="311698" y="1302273"/>
            <a:ext cx="8520602" cy="572701"/>
          </a:xfrm>
          <a:prstGeom prst="rect">
            <a:avLst/>
          </a:prstGeom>
        </p:spPr>
        <p:txBody>
          <a:bodyPr lIns="58925" tIns="58925" rIns="58925" bIns="58925"/>
          <a:lstStyle>
            <a:lvl1pPr>
              <a:defRPr sz="3400"/>
            </a:lvl1pPr>
          </a:lstStyle>
          <a:p>
            <a:r>
              <a:t>Title Text</a:t>
            </a:r>
          </a:p>
        </p:txBody>
      </p:sp>
      <p:sp>
        <p:nvSpPr>
          <p:cNvPr id="245" name="Body Level One…"/>
          <p:cNvSpPr txBox="1">
            <a:spLocks noGrp="1"/>
          </p:cNvSpPr>
          <p:nvPr>
            <p:ph type="body" idx="1"/>
          </p:nvPr>
        </p:nvSpPr>
        <p:spPr>
          <a:xfrm>
            <a:off x="311698" y="2009724"/>
            <a:ext cx="8520602" cy="3416401"/>
          </a:xfrm>
          <a:prstGeom prst="rect">
            <a:avLst/>
          </a:prstGeom>
        </p:spPr>
        <p:txBody>
          <a:bodyPr lIns="58925" tIns="58925" rIns="58925" bIns="58925"/>
          <a:lstStyle>
            <a:lvl1pPr marL="139700" indent="-139700">
              <a:spcBef>
                <a:spcPts val="1900"/>
              </a:spcBef>
              <a:buFont typeface="Arial"/>
              <a:defRPr sz="2200"/>
            </a:lvl1pPr>
            <a:lvl2pPr marL="139700" indent="-139700">
              <a:spcBef>
                <a:spcPts val="1900"/>
              </a:spcBef>
              <a:buFont typeface="Arial"/>
              <a:defRPr sz="2200"/>
            </a:lvl2pPr>
            <a:lvl3pPr marL="139700" indent="-139700">
              <a:spcBef>
                <a:spcPts val="1900"/>
              </a:spcBef>
              <a:buFont typeface="Arial"/>
              <a:defRPr sz="2200"/>
            </a:lvl3pPr>
            <a:lvl4pPr marL="139700" indent="-139700">
              <a:spcBef>
                <a:spcPts val="1900"/>
              </a:spcBef>
              <a:buFont typeface="Arial"/>
              <a:defRPr sz="2200"/>
            </a:lvl4pPr>
            <a:lvl5pPr marL="139700" indent="-139700">
              <a:spcBef>
                <a:spcPts val="1900"/>
              </a:spcBef>
              <a:buFont typeface="Arial"/>
              <a:defRPr sz="2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4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671276" y="5547050"/>
            <a:ext cx="349816" cy="340416"/>
          </a:xfrm>
          <a:prstGeom prst="rect">
            <a:avLst/>
          </a:prstGeom>
        </p:spPr>
        <p:txBody>
          <a:bodyPr lIns="83800" tIns="83800" rIns="83800" bIns="83800"/>
          <a:lstStyle>
            <a:lvl1pPr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ivider 0">
    <p:bg>
      <p:bgPr>
        <a:solidFill>
          <a:srgbClr val="00A2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Title Text"/>
          <p:cNvSpPr txBox="1">
            <a:spLocks noGrp="1"/>
          </p:cNvSpPr>
          <p:nvPr>
            <p:ph type="title"/>
          </p:nvPr>
        </p:nvSpPr>
        <p:spPr>
          <a:xfrm>
            <a:off x="579696" y="2865178"/>
            <a:ext cx="7984502" cy="1127700"/>
          </a:xfrm>
          <a:prstGeom prst="rect">
            <a:avLst/>
          </a:prstGeom>
        </p:spPr>
        <p:txBody>
          <a:bodyPr lIns="58925" tIns="58925" rIns="58925" bIns="58925" anchor="ctr"/>
          <a:lstStyle>
            <a:lvl1pPr algn="ctr">
              <a:lnSpc>
                <a:spcPct val="95000"/>
              </a:lnSpc>
              <a:defRPr sz="35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Title Text</a:t>
            </a:r>
          </a:p>
        </p:txBody>
      </p:sp>
      <p:sp>
        <p:nvSpPr>
          <p:cNvPr id="25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68619" y="6264814"/>
            <a:ext cx="184580" cy="182954"/>
          </a:xfrm>
          <a:prstGeom prst="rect">
            <a:avLst/>
          </a:prstGeom>
        </p:spPr>
        <p:txBody>
          <a:bodyPr lIns="29450" tIns="29450" rIns="29450" bIns="29450"/>
          <a:lstStyle>
            <a:lvl1pPr>
              <a:defRPr sz="800" b="1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06716" y="5660176"/>
            <a:ext cx="208703" cy="202501"/>
          </a:xfrm>
          <a:prstGeom prst="rect">
            <a:avLst/>
          </a:prstGeom>
        </p:spPr>
        <p:txBody>
          <a:bodyPr lIns="31400" tIns="31400" rIns="31400" bIns="31400"/>
          <a:lstStyle>
            <a:lvl1pPr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ivider">
    <p:bg>
      <p:bgPr>
        <a:solidFill>
          <a:srgbClr val="00A2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Title Text"/>
          <p:cNvSpPr txBox="1">
            <a:spLocks noGrp="1"/>
          </p:cNvSpPr>
          <p:nvPr>
            <p:ph type="title"/>
          </p:nvPr>
        </p:nvSpPr>
        <p:spPr>
          <a:xfrm>
            <a:off x="579696" y="2865178"/>
            <a:ext cx="7984502" cy="1127700"/>
          </a:xfrm>
          <a:prstGeom prst="rect">
            <a:avLst/>
          </a:prstGeom>
        </p:spPr>
        <p:txBody>
          <a:bodyPr lIns="58925" tIns="58925" rIns="58925" bIns="58925" anchor="ctr"/>
          <a:lstStyle>
            <a:lvl1pPr algn="ctr">
              <a:lnSpc>
                <a:spcPct val="95000"/>
              </a:lnSpc>
              <a:defRPr sz="35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Title Text</a:t>
            </a:r>
          </a:p>
        </p:txBody>
      </p:sp>
      <p:sp>
        <p:nvSpPr>
          <p:cNvPr id="27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68619" y="6264814"/>
            <a:ext cx="184580" cy="182954"/>
          </a:xfrm>
          <a:prstGeom prst="rect">
            <a:avLst/>
          </a:prstGeom>
        </p:spPr>
        <p:txBody>
          <a:bodyPr lIns="29450" tIns="29450" rIns="29450" bIns="29450"/>
          <a:lstStyle>
            <a:lvl1pPr>
              <a:defRPr sz="800" b="1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>
            <a:spLocks noGrp="1"/>
          </p:cNvSpPr>
          <p:nvPr>
            <p:ph type="title"/>
          </p:nvPr>
        </p:nvSpPr>
        <p:spPr>
          <a:xfrm>
            <a:off x="311699" y="2867799"/>
            <a:ext cx="8520602" cy="1122301"/>
          </a:xfrm>
          <a:prstGeom prst="rect">
            <a:avLst/>
          </a:prstGeom>
        </p:spPr>
        <p:txBody>
          <a:bodyPr anchor="ctr"/>
          <a:lstStyle>
            <a:lvl1pPr algn="ctr">
              <a:defRPr sz="3600"/>
            </a:lvl1pPr>
          </a:lstStyle>
          <a:p>
            <a:r>
              <a:t>Title Text</a:t>
            </a:r>
          </a:p>
        </p:txBody>
      </p:sp>
      <p:sp>
        <p:nvSpPr>
          <p:cNvPr id="2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188"/>
          <p:cNvSpPr/>
          <p:nvPr/>
        </p:nvSpPr>
        <p:spPr>
          <a:xfrm>
            <a:off x="579696" y="1391273"/>
            <a:ext cx="1031101" cy="1"/>
          </a:xfrm>
          <a:prstGeom prst="line">
            <a:avLst/>
          </a:prstGeom>
          <a:ln w="25400" cap="rnd">
            <a:solidFill>
              <a:srgbClr val="00A2E0"/>
            </a:solidFill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86" name="Title Text"/>
          <p:cNvSpPr txBox="1">
            <a:spLocks noGrp="1"/>
          </p:cNvSpPr>
          <p:nvPr>
            <p:ph type="title"/>
          </p:nvPr>
        </p:nvSpPr>
        <p:spPr>
          <a:xfrm>
            <a:off x="579696" y="-2"/>
            <a:ext cx="7984502" cy="1127701"/>
          </a:xfrm>
          <a:prstGeom prst="rect">
            <a:avLst/>
          </a:prstGeom>
        </p:spPr>
        <p:txBody>
          <a:bodyPr lIns="58925" tIns="58925" rIns="58925" bIns="58925" anchor="b"/>
          <a:lstStyle>
            <a:lvl1pPr>
              <a:lnSpc>
                <a:spcPct val="95000"/>
              </a:lnSpc>
              <a:defRPr sz="2600">
                <a:solidFill>
                  <a:srgbClr val="00A2E0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Title Text</a:t>
            </a:r>
          </a:p>
        </p:txBody>
      </p:sp>
      <p:sp>
        <p:nvSpPr>
          <p:cNvPr id="28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79312" y="1826121"/>
            <a:ext cx="3872702" cy="4452601"/>
          </a:xfrm>
          <a:prstGeom prst="rect">
            <a:avLst/>
          </a:prstGeom>
        </p:spPr>
        <p:txBody>
          <a:bodyPr lIns="58925" tIns="58925" rIns="58925" bIns="58925"/>
          <a:lstStyle>
            <a:lvl1pPr>
              <a:lnSpc>
                <a:spcPct val="100000"/>
              </a:lnSpc>
              <a:spcBef>
                <a:spcPts val="500"/>
              </a:spcBef>
              <a:buClrTx/>
              <a:buSzTx/>
              <a:buNone/>
              <a:defRPr sz="1300">
                <a:solidFill>
                  <a:srgbClr val="5E5E5E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marL="114300" indent="-38100">
              <a:lnSpc>
                <a:spcPct val="100000"/>
              </a:lnSpc>
              <a:spcBef>
                <a:spcPts val="500"/>
              </a:spcBef>
              <a:buClrTx/>
              <a:buChar char="o"/>
              <a:defRPr sz="1300">
                <a:solidFill>
                  <a:srgbClr val="5E5E5E"/>
                </a:solidFill>
                <a:latin typeface="Courier New"/>
                <a:ea typeface="Courier New"/>
                <a:cs typeface="Courier New"/>
                <a:sym typeface="Courier New"/>
              </a:defRPr>
            </a:lvl2pPr>
            <a:lvl3pPr marL="228600" indent="-38100">
              <a:lnSpc>
                <a:spcPct val="100000"/>
              </a:lnSpc>
              <a:spcBef>
                <a:spcPts val="500"/>
              </a:spcBef>
              <a:buClrTx/>
              <a:buChar char="o"/>
              <a:defRPr sz="1300">
                <a:solidFill>
                  <a:srgbClr val="5E5E5E"/>
                </a:solidFill>
                <a:latin typeface="Courier New"/>
                <a:ea typeface="Courier New"/>
                <a:cs typeface="Courier New"/>
                <a:sym typeface="Courier New"/>
              </a:defRPr>
            </a:lvl3pPr>
            <a:lvl4pPr marL="342900" indent="-38100">
              <a:lnSpc>
                <a:spcPct val="100000"/>
              </a:lnSpc>
              <a:spcBef>
                <a:spcPts val="500"/>
              </a:spcBef>
              <a:buClrTx/>
              <a:buChar char="o"/>
              <a:defRPr sz="1300">
                <a:solidFill>
                  <a:srgbClr val="5E5E5E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marL="469900" indent="-38100">
              <a:lnSpc>
                <a:spcPct val="100000"/>
              </a:lnSpc>
              <a:spcBef>
                <a:spcPts val="500"/>
              </a:spcBef>
              <a:buClrTx/>
              <a:buChar char="o"/>
              <a:defRPr sz="1300">
                <a:solidFill>
                  <a:srgbClr val="5E5E5E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88" name="Shape 191"/>
          <p:cNvSpPr txBox="1">
            <a:spLocks noGrp="1"/>
          </p:cNvSpPr>
          <p:nvPr>
            <p:ph type="body" sz="half" idx="13"/>
          </p:nvPr>
        </p:nvSpPr>
        <p:spPr>
          <a:xfrm>
            <a:off x="4691488" y="1826119"/>
            <a:ext cx="3872701" cy="4452601"/>
          </a:xfrm>
          <a:prstGeom prst="rect">
            <a:avLst/>
          </a:prstGeom>
        </p:spPr>
        <p:txBody>
          <a:bodyPr lIns="58925" tIns="58925" rIns="58925" bIns="58925"/>
          <a:lstStyle/>
          <a:p>
            <a:pPr>
              <a:lnSpc>
                <a:spcPct val="100000"/>
              </a:lnSpc>
              <a:spcBef>
                <a:spcPts val="500"/>
              </a:spcBef>
              <a:buClrTx/>
              <a:buSzTx/>
              <a:buNone/>
              <a:defRPr sz="1300">
                <a:solidFill>
                  <a:srgbClr val="5E5E5E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/>
          </a:p>
        </p:txBody>
      </p:sp>
      <p:sp>
        <p:nvSpPr>
          <p:cNvPr id="28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68619" y="6264814"/>
            <a:ext cx="184580" cy="182954"/>
          </a:xfrm>
          <a:prstGeom prst="rect">
            <a:avLst/>
          </a:prstGeom>
        </p:spPr>
        <p:txBody>
          <a:bodyPr lIns="29450" tIns="29450" rIns="29450" bIns="29450"/>
          <a:lstStyle>
            <a:lvl1pPr>
              <a:defRPr sz="800" b="1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Title Text"/>
          <p:cNvSpPr txBox="1">
            <a:spLocks noGrp="1"/>
          </p:cNvSpPr>
          <p:nvPr>
            <p:ph type="title"/>
          </p:nvPr>
        </p:nvSpPr>
        <p:spPr>
          <a:xfrm>
            <a:off x="311706" y="1601824"/>
            <a:ext cx="8520602" cy="2052600"/>
          </a:xfrm>
          <a:prstGeom prst="rect">
            <a:avLst/>
          </a:prstGeom>
        </p:spPr>
        <p:txBody>
          <a:bodyPr lIns="58925" tIns="58925" rIns="58925" bIns="58925" anchor="b"/>
          <a:lstStyle>
            <a:lvl1pPr algn="ctr">
              <a:defRPr sz="6300"/>
            </a:lvl1pPr>
          </a:lstStyle>
          <a:p>
            <a:r>
              <a:t>Title Text</a:t>
            </a:r>
          </a:p>
        </p:txBody>
      </p:sp>
      <p:sp>
        <p:nvSpPr>
          <p:cNvPr id="29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11698" y="3691373"/>
            <a:ext cx="8520602" cy="792601"/>
          </a:xfrm>
          <a:prstGeom prst="rect">
            <a:avLst/>
          </a:prstGeom>
        </p:spPr>
        <p:txBody>
          <a:bodyPr lIns="58925" tIns="58925" rIns="58925" bIns="58925"/>
          <a:lstStyle>
            <a:lvl1pPr algn="ctr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z="3400"/>
            </a:lvl1pPr>
            <a:lvl2pPr algn="ctr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z="3400"/>
            </a:lvl2pPr>
            <a:lvl3pPr algn="ctr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z="3400"/>
            </a:lvl3pPr>
            <a:lvl4pPr algn="ctr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z="3400"/>
            </a:lvl4pPr>
            <a:lvl5pPr algn="ctr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z="3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9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671276" y="5547050"/>
            <a:ext cx="349816" cy="340416"/>
          </a:xfrm>
          <a:prstGeom prst="rect">
            <a:avLst/>
          </a:prstGeom>
        </p:spPr>
        <p:txBody>
          <a:bodyPr lIns="83800" tIns="83800" rIns="83800" bIns="83800"/>
          <a:lstStyle>
            <a:lvl1pPr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Shape 198"/>
          <p:cNvSpPr/>
          <p:nvPr/>
        </p:nvSpPr>
        <p:spPr>
          <a:xfrm>
            <a:off x="0" y="5528998"/>
            <a:ext cx="9144000" cy="4716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2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06" name="Title Text"/>
          <p:cNvSpPr txBox="1">
            <a:spLocks noGrp="1"/>
          </p:cNvSpPr>
          <p:nvPr>
            <p:ph type="title"/>
          </p:nvPr>
        </p:nvSpPr>
        <p:spPr>
          <a:xfrm>
            <a:off x="685798" y="3107530"/>
            <a:ext cx="7772401" cy="999601"/>
          </a:xfrm>
          <a:prstGeom prst="rect">
            <a:avLst/>
          </a:prstGeom>
        </p:spPr>
        <p:txBody>
          <a:bodyPr lIns="58925" tIns="58925" rIns="58925" bIns="58925" anchor="ctr"/>
          <a:lstStyle>
            <a:lvl1pPr algn="ctr">
              <a:defRPr sz="88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30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259035" y="5483921"/>
            <a:ext cx="294219" cy="281134"/>
          </a:xfrm>
          <a:prstGeom prst="rect">
            <a:avLst/>
          </a:prstGeom>
        </p:spPr>
        <p:txBody>
          <a:bodyPr lIns="41874" tIns="41874" rIns="41874" bIns="41874"/>
          <a:lstStyle>
            <a:lvl1pPr>
              <a:defRPr sz="14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hape 202"/>
          <p:cNvSpPr/>
          <p:nvPr/>
        </p:nvSpPr>
        <p:spPr>
          <a:xfrm>
            <a:off x="0" y="5528998"/>
            <a:ext cx="9144000" cy="4716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2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15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457198" y="1924735"/>
            <a:ext cx="4038601" cy="3394501"/>
          </a:xfrm>
          <a:prstGeom prst="rect">
            <a:avLst/>
          </a:prstGeom>
        </p:spPr>
        <p:txBody>
          <a:bodyPr lIns="58925" tIns="58925" rIns="58925" bIns="58925"/>
          <a:lstStyle>
            <a:lvl1pPr marL="292100" indent="-381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Trebuchet MS"/>
              <a:buChar char="•"/>
              <a:defRPr sz="1700">
                <a:solidFill>
                  <a:srgbClr val="000000"/>
                </a:solidFill>
              </a:defRPr>
            </a:lvl1pPr>
            <a:lvl2pPr marL="571500" indent="-762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Trebuchet MS"/>
              <a:buChar char="–"/>
              <a:defRPr sz="1700">
                <a:solidFill>
                  <a:srgbClr val="000000"/>
                </a:solidFill>
              </a:defRPr>
            </a:lvl2pPr>
            <a:lvl3pPr marL="838200" indent="-889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Trebuchet MS"/>
              <a:buChar char="–"/>
              <a:defRPr sz="1700">
                <a:solidFill>
                  <a:srgbClr val="000000"/>
                </a:solidFill>
              </a:defRPr>
            </a:lvl3pPr>
            <a:lvl4pPr marL="1130300" indent="-889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Trebuchet MS"/>
              <a:buChar char="o"/>
              <a:defRPr sz="1700">
                <a:solidFill>
                  <a:srgbClr val="000000"/>
                </a:solidFill>
              </a:defRPr>
            </a:lvl4pPr>
            <a:lvl5pPr marL="1422400" indent="-889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Trebuchet MS"/>
              <a:buChar char="•"/>
              <a:defRPr sz="1700"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6" name="Shape 204"/>
          <p:cNvSpPr txBox="1">
            <a:spLocks noGrp="1"/>
          </p:cNvSpPr>
          <p:nvPr>
            <p:ph type="body" sz="half" idx="13"/>
          </p:nvPr>
        </p:nvSpPr>
        <p:spPr>
          <a:xfrm>
            <a:off x="4648198" y="1924734"/>
            <a:ext cx="4038601" cy="3394502"/>
          </a:xfrm>
          <a:prstGeom prst="rect">
            <a:avLst/>
          </a:prstGeom>
        </p:spPr>
        <p:txBody>
          <a:bodyPr lIns="58925" tIns="58925" rIns="58925" bIns="58925"/>
          <a:lstStyle/>
          <a:p>
            <a:pPr>
              <a:lnSpc>
                <a:spcPct val="100000"/>
              </a:lnSpc>
              <a:spcBef>
                <a:spcPts val="500"/>
              </a:spcBef>
              <a:buClrTx/>
              <a:buSzTx/>
              <a:buNone/>
              <a:defRPr sz="1300">
                <a:solidFill>
                  <a:srgbClr val="5E5E5E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/>
          </a:p>
        </p:txBody>
      </p:sp>
      <p:sp>
        <p:nvSpPr>
          <p:cNvPr id="317" name="Title Text"/>
          <p:cNvSpPr txBox="1">
            <a:spLocks noGrp="1"/>
          </p:cNvSpPr>
          <p:nvPr>
            <p:ph type="title"/>
          </p:nvPr>
        </p:nvSpPr>
        <p:spPr>
          <a:xfrm>
            <a:off x="209722" y="831849"/>
            <a:ext cx="7848900" cy="541201"/>
          </a:xfrm>
          <a:prstGeom prst="rect">
            <a:avLst/>
          </a:prstGeom>
        </p:spPr>
        <p:txBody>
          <a:bodyPr lIns="58925" tIns="58925" rIns="58925" bIns="58925" anchor="ctr"/>
          <a:lstStyle>
            <a:lvl1pPr>
              <a:defRPr sz="36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31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259035" y="5483921"/>
            <a:ext cx="294219" cy="281134"/>
          </a:xfrm>
          <a:prstGeom prst="rect">
            <a:avLst/>
          </a:prstGeom>
        </p:spPr>
        <p:txBody>
          <a:bodyPr lIns="41874" tIns="41874" rIns="41874" bIns="41874"/>
          <a:lstStyle>
            <a:lvl1pPr>
              <a:defRPr sz="14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9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8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311699" y="1536633"/>
            <a:ext cx="3999902" cy="4555200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9" name="Shape 23"/>
          <p:cNvSpPr txBox="1">
            <a:spLocks noGrp="1"/>
          </p:cNvSpPr>
          <p:nvPr>
            <p:ph type="body" sz="half" idx="13"/>
          </p:nvPr>
        </p:nvSpPr>
        <p:spPr>
          <a:xfrm>
            <a:off x="4832399" y="1536632"/>
            <a:ext cx="3999902" cy="4555202"/>
          </a:xfrm>
          <a:prstGeom prst="rect">
            <a:avLst/>
          </a:prstGeom>
        </p:spPr>
        <p:txBody>
          <a:bodyPr/>
          <a:lstStyle/>
          <a:p>
            <a:pPr>
              <a:defRPr sz="1400"/>
            </a:pPr>
            <a:endParaRPr/>
          </a:p>
        </p:txBody>
      </p:sp>
      <p:sp>
        <p:nvSpPr>
          <p:cNvPr id="4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On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Text"/>
          <p:cNvSpPr txBox="1">
            <a:spLocks noGrp="1"/>
          </p:cNvSpPr>
          <p:nvPr>
            <p:ph type="title"/>
          </p:nvPr>
        </p:nvSpPr>
        <p:spPr>
          <a:xfrm>
            <a:off x="311699" y="740799"/>
            <a:ext cx="2808001" cy="1007702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5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11699" y="1852800"/>
            <a:ext cx="2808001" cy="4239301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Main 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itle Text"/>
          <p:cNvSpPr txBox="1">
            <a:spLocks noGrp="1"/>
          </p:cNvSpPr>
          <p:nvPr>
            <p:ph type="title"/>
          </p:nvPr>
        </p:nvSpPr>
        <p:spPr>
          <a:xfrm>
            <a:off x="490250" y="600199"/>
            <a:ext cx="6367801" cy="5454302"/>
          </a:xfrm>
          <a:prstGeom prst="rect">
            <a:avLst/>
          </a:prstGeom>
        </p:spPr>
        <p:txBody>
          <a:bodyPr anchor="ctr"/>
          <a:lstStyle>
            <a:lvl1pPr>
              <a:defRPr sz="4800"/>
            </a:lvl1pPr>
          </a:lstStyle>
          <a:p>
            <a:r>
              <a:t>Title Text</a:t>
            </a:r>
          </a:p>
        </p:txBody>
      </p:sp>
      <p:sp>
        <p:nvSpPr>
          <p:cNvPr id="6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title and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36"/>
          <p:cNvSpPr/>
          <p:nvPr/>
        </p:nvSpPr>
        <p:spPr>
          <a:xfrm>
            <a:off x="4572000" y="-167"/>
            <a:ext cx="4572000" cy="6858001"/>
          </a:xfrm>
          <a:prstGeom prst="rect">
            <a:avLst/>
          </a:prstGeom>
          <a:solidFill>
            <a:srgbClr val="EEEEE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3" name="Title Text"/>
          <p:cNvSpPr txBox="1">
            <a:spLocks noGrp="1"/>
          </p:cNvSpPr>
          <p:nvPr>
            <p:ph type="title"/>
          </p:nvPr>
        </p:nvSpPr>
        <p:spPr>
          <a:xfrm>
            <a:off x="265500" y="1644232"/>
            <a:ext cx="4045200" cy="1976401"/>
          </a:xfrm>
          <a:prstGeom prst="rect">
            <a:avLst/>
          </a:prstGeom>
        </p:spPr>
        <p:txBody>
          <a:bodyPr anchor="b"/>
          <a:lstStyle>
            <a:lvl1pPr algn="ctr">
              <a:defRPr sz="4200"/>
            </a:lvl1pPr>
          </a:lstStyle>
          <a:p>
            <a:r>
              <a:t>Title Text</a:t>
            </a:r>
          </a:p>
        </p:txBody>
      </p:sp>
      <p:sp>
        <p:nvSpPr>
          <p:cNvPr id="7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65500" y="3737433"/>
            <a:ext cx="4045200" cy="1646701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z="2100"/>
            </a:lvl1pPr>
            <a:lvl2pPr algn="ctr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z="2100"/>
            </a:lvl2pPr>
            <a:lvl3pPr algn="ctr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z="2100"/>
            </a:lvl3pPr>
            <a:lvl4pPr algn="ctr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z="2100"/>
            </a:lvl4pPr>
            <a:lvl5pPr algn="ctr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z="21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5" name="Shape 39"/>
          <p:cNvSpPr txBox="1">
            <a:spLocks noGrp="1"/>
          </p:cNvSpPr>
          <p:nvPr>
            <p:ph type="body" sz="half" idx="13"/>
          </p:nvPr>
        </p:nvSpPr>
        <p:spPr>
          <a:xfrm>
            <a:off x="4939500" y="965433"/>
            <a:ext cx="3837000" cy="4926901"/>
          </a:xfrm>
          <a:prstGeom prst="rect">
            <a:avLst/>
          </a:prstGeom>
        </p:spPr>
        <p:txBody>
          <a:bodyPr anchor="ctr"/>
          <a:lstStyle/>
          <a:p>
            <a:endParaRPr/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11699" y="5640766"/>
            <a:ext cx="5998802" cy="806701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buClrTx/>
              <a:buSzTx/>
              <a:buNone/>
            </a:lvl1pPr>
            <a:lvl2pPr>
              <a:lnSpc>
                <a:spcPct val="100000"/>
              </a:lnSpc>
              <a:spcBef>
                <a:spcPts val="0"/>
              </a:spcBef>
              <a:buClrTx/>
            </a:lvl2pPr>
            <a:lvl3pPr>
              <a:lnSpc>
                <a:spcPct val="100000"/>
              </a:lnSpc>
              <a:spcBef>
                <a:spcPts val="0"/>
              </a:spcBef>
              <a:buClrTx/>
            </a:lvl3pPr>
            <a:lvl4pPr>
              <a:lnSpc>
                <a:spcPct val="100000"/>
              </a:lnSpc>
              <a:spcBef>
                <a:spcPts val="0"/>
              </a:spcBef>
              <a:buClrTx/>
            </a:lvl4pPr>
            <a:lvl5pPr>
              <a:lnSpc>
                <a:spcPct val="100000"/>
              </a:lnSpc>
              <a:spcBef>
                <a:spcPts val="0"/>
              </a:spcBef>
              <a:buClrTx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311699" y="593366"/>
            <a:ext cx="8520602" cy="763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311699" y="1536633"/>
            <a:ext cx="8520602" cy="4555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684344" y="6320774"/>
            <a:ext cx="336814" cy="318396"/>
          </a:xfrm>
          <a:prstGeom prst="rect">
            <a:avLst/>
          </a:prstGeom>
          <a:ln w="12700">
            <a:miter lim="400000"/>
          </a:ln>
        </p:spPr>
        <p:txBody>
          <a:bodyPr wrap="none" lIns="91424" tIns="91424" rIns="91424" bIns="91424" anchor="ctr">
            <a:spAutoFit/>
          </a:bodyPr>
          <a:lstStyle>
            <a:lvl1pPr algn="r">
              <a:defRPr sz="1000">
                <a:solidFill>
                  <a:schemeClr val="accent2">
                    <a:lumOff val="21764"/>
                  </a:schemeClr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8" r:id="rId19"/>
    <p:sldLayoutId id="2147483669" r:id="rId20"/>
    <p:sldLayoutId id="2147483670" r:id="rId21"/>
    <p:sldLayoutId id="2147483671" r:id="rId22"/>
    <p:sldLayoutId id="2147483672" r:id="rId23"/>
  </p:sldLayoutIdLst>
  <p:transition spd="med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9pPr>
    </p:titleStyle>
    <p:bodyStyle>
      <a:lvl1pPr marL="0" marR="0" indent="0" algn="l" defTabSz="914400" rtl="0" latinLnBrk="0">
        <a:lnSpc>
          <a:spcPct val="115000"/>
        </a:lnSpc>
        <a:spcBef>
          <a:spcPts val="1600"/>
        </a:spcBef>
        <a:spcAft>
          <a:spcPts val="0"/>
        </a:spcAft>
        <a:buClr>
          <a:schemeClr val="accent2">
            <a:lumOff val="21764"/>
          </a:schemeClr>
        </a:buClr>
        <a:buSzPct val="100000"/>
        <a:buFontTx/>
        <a:buChar char="●"/>
        <a:tabLst/>
        <a:defRPr sz="1800" b="0" i="0" u="none" strike="noStrike" cap="none" spc="0" baseline="0">
          <a:ln>
            <a:noFill/>
          </a:ln>
          <a:solidFill>
            <a:schemeClr val="accent2">
              <a:lumOff val="21764"/>
            </a:schemeClr>
          </a:solidFill>
          <a:uFillTx/>
          <a:latin typeface="Arial"/>
          <a:ea typeface="Arial"/>
          <a:cs typeface="Arial"/>
          <a:sym typeface="Arial"/>
        </a:defRPr>
      </a:lvl1pPr>
      <a:lvl2pPr marL="0" marR="0" indent="0" algn="l" defTabSz="914400" rtl="0" latinLnBrk="0">
        <a:lnSpc>
          <a:spcPct val="115000"/>
        </a:lnSpc>
        <a:spcBef>
          <a:spcPts val="1600"/>
        </a:spcBef>
        <a:spcAft>
          <a:spcPts val="0"/>
        </a:spcAft>
        <a:buClr>
          <a:schemeClr val="accent2">
            <a:lumOff val="21764"/>
          </a:schemeClr>
        </a:buClr>
        <a:buSzPct val="100000"/>
        <a:buFontTx/>
        <a:buChar char="○"/>
        <a:tabLst/>
        <a:defRPr sz="1800" b="0" i="0" u="none" strike="noStrike" cap="none" spc="0" baseline="0">
          <a:ln>
            <a:noFill/>
          </a:ln>
          <a:solidFill>
            <a:schemeClr val="accent2">
              <a:lumOff val="21764"/>
            </a:schemeClr>
          </a:solidFill>
          <a:uFillTx/>
          <a:latin typeface="Arial"/>
          <a:ea typeface="Arial"/>
          <a:cs typeface="Arial"/>
          <a:sym typeface="Arial"/>
        </a:defRPr>
      </a:lvl2pPr>
      <a:lvl3pPr marL="0" marR="0" indent="0" algn="l" defTabSz="914400" rtl="0" latinLnBrk="0">
        <a:lnSpc>
          <a:spcPct val="115000"/>
        </a:lnSpc>
        <a:spcBef>
          <a:spcPts val="1600"/>
        </a:spcBef>
        <a:spcAft>
          <a:spcPts val="0"/>
        </a:spcAft>
        <a:buClr>
          <a:schemeClr val="accent2">
            <a:lumOff val="21764"/>
          </a:schemeClr>
        </a:buClr>
        <a:buSzPct val="100000"/>
        <a:buFontTx/>
        <a:buChar char="■"/>
        <a:tabLst/>
        <a:defRPr sz="1800" b="0" i="0" u="none" strike="noStrike" cap="none" spc="0" baseline="0">
          <a:ln>
            <a:noFill/>
          </a:ln>
          <a:solidFill>
            <a:schemeClr val="accent2">
              <a:lumOff val="21764"/>
            </a:schemeClr>
          </a:solidFill>
          <a:uFillTx/>
          <a:latin typeface="Arial"/>
          <a:ea typeface="Arial"/>
          <a:cs typeface="Arial"/>
          <a:sym typeface="Arial"/>
        </a:defRPr>
      </a:lvl3pPr>
      <a:lvl4pPr marL="0" marR="0" indent="0" algn="l" defTabSz="914400" rtl="0" latinLnBrk="0">
        <a:lnSpc>
          <a:spcPct val="115000"/>
        </a:lnSpc>
        <a:spcBef>
          <a:spcPts val="1600"/>
        </a:spcBef>
        <a:spcAft>
          <a:spcPts val="0"/>
        </a:spcAft>
        <a:buClr>
          <a:schemeClr val="accent2">
            <a:lumOff val="21764"/>
          </a:schemeClr>
        </a:buClr>
        <a:buSzPct val="100000"/>
        <a:buFontTx/>
        <a:buChar char="●"/>
        <a:tabLst/>
        <a:defRPr sz="1800" b="0" i="0" u="none" strike="noStrike" cap="none" spc="0" baseline="0">
          <a:ln>
            <a:noFill/>
          </a:ln>
          <a:solidFill>
            <a:schemeClr val="accent2">
              <a:lumOff val="21764"/>
            </a:schemeClr>
          </a:solidFill>
          <a:uFillTx/>
          <a:latin typeface="Arial"/>
          <a:ea typeface="Arial"/>
          <a:cs typeface="Arial"/>
          <a:sym typeface="Arial"/>
        </a:defRPr>
      </a:lvl4pPr>
      <a:lvl5pPr marL="0" marR="0" indent="0" algn="l" defTabSz="914400" rtl="0" latinLnBrk="0">
        <a:lnSpc>
          <a:spcPct val="115000"/>
        </a:lnSpc>
        <a:spcBef>
          <a:spcPts val="1600"/>
        </a:spcBef>
        <a:spcAft>
          <a:spcPts val="0"/>
        </a:spcAft>
        <a:buClr>
          <a:schemeClr val="accent2">
            <a:lumOff val="21764"/>
          </a:schemeClr>
        </a:buClr>
        <a:buSzPct val="100000"/>
        <a:buFontTx/>
        <a:buChar char="○"/>
        <a:tabLst/>
        <a:defRPr sz="1800" b="0" i="0" u="none" strike="noStrike" cap="none" spc="0" baseline="0">
          <a:ln>
            <a:noFill/>
          </a:ln>
          <a:solidFill>
            <a:schemeClr val="accent2">
              <a:lumOff val="21764"/>
            </a:schemeClr>
          </a:solidFill>
          <a:uFillTx/>
          <a:latin typeface="Arial"/>
          <a:ea typeface="Arial"/>
          <a:cs typeface="Arial"/>
          <a:sym typeface="Arial"/>
        </a:defRPr>
      </a:lvl5pPr>
      <a:lvl6pPr marL="0" marR="0" indent="0" algn="l" defTabSz="914400" rtl="0" latinLnBrk="0">
        <a:lnSpc>
          <a:spcPct val="115000"/>
        </a:lnSpc>
        <a:spcBef>
          <a:spcPts val="1600"/>
        </a:spcBef>
        <a:spcAft>
          <a:spcPts val="0"/>
        </a:spcAft>
        <a:buClr>
          <a:schemeClr val="accent2">
            <a:lumOff val="21764"/>
          </a:schemeClr>
        </a:buClr>
        <a:buSzPct val="100000"/>
        <a:buFontTx/>
        <a:buChar char="■"/>
        <a:tabLst/>
        <a:defRPr sz="1800" b="0" i="0" u="none" strike="noStrike" cap="none" spc="0" baseline="0">
          <a:ln>
            <a:noFill/>
          </a:ln>
          <a:solidFill>
            <a:schemeClr val="accent2">
              <a:lumOff val="21764"/>
            </a:schemeClr>
          </a:solidFill>
          <a:uFillTx/>
          <a:latin typeface="Arial"/>
          <a:ea typeface="Arial"/>
          <a:cs typeface="Arial"/>
          <a:sym typeface="Arial"/>
        </a:defRPr>
      </a:lvl6pPr>
      <a:lvl7pPr marL="0" marR="0" indent="0" algn="l" defTabSz="914400" rtl="0" latinLnBrk="0">
        <a:lnSpc>
          <a:spcPct val="115000"/>
        </a:lnSpc>
        <a:spcBef>
          <a:spcPts val="1600"/>
        </a:spcBef>
        <a:spcAft>
          <a:spcPts val="0"/>
        </a:spcAft>
        <a:buClr>
          <a:schemeClr val="accent2">
            <a:lumOff val="21764"/>
          </a:schemeClr>
        </a:buClr>
        <a:buSzPct val="100000"/>
        <a:buFontTx/>
        <a:buChar char="●"/>
        <a:tabLst/>
        <a:defRPr sz="1800" b="0" i="0" u="none" strike="noStrike" cap="none" spc="0" baseline="0">
          <a:ln>
            <a:noFill/>
          </a:ln>
          <a:solidFill>
            <a:schemeClr val="accent2">
              <a:lumOff val="21764"/>
            </a:schemeClr>
          </a:solidFill>
          <a:uFillTx/>
          <a:latin typeface="Arial"/>
          <a:ea typeface="Arial"/>
          <a:cs typeface="Arial"/>
          <a:sym typeface="Arial"/>
        </a:defRPr>
      </a:lvl7pPr>
      <a:lvl8pPr marL="0" marR="0" indent="0" algn="l" defTabSz="914400" rtl="0" latinLnBrk="0">
        <a:lnSpc>
          <a:spcPct val="115000"/>
        </a:lnSpc>
        <a:spcBef>
          <a:spcPts val="1600"/>
        </a:spcBef>
        <a:spcAft>
          <a:spcPts val="0"/>
        </a:spcAft>
        <a:buClr>
          <a:schemeClr val="accent2">
            <a:lumOff val="21764"/>
          </a:schemeClr>
        </a:buClr>
        <a:buSzPct val="100000"/>
        <a:buFontTx/>
        <a:buChar char="○"/>
        <a:tabLst/>
        <a:defRPr sz="1800" b="0" i="0" u="none" strike="noStrike" cap="none" spc="0" baseline="0">
          <a:ln>
            <a:noFill/>
          </a:ln>
          <a:solidFill>
            <a:schemeClr val="accent2">
              <a:lumOff val="21764"/>
            </a:schemeClr>
          </a:solidFill>
          <a:uFillTx/>
          <a:latin typeface="Arial"/>
          <a:ea typeface="Arial"/>
          <a:cs typeface="Arial"/>
          <a:sym typeface="Arial"/>
        </a:defRPr>
      </a:lvl8pPr>
      <a:lvl9pPr marL="0" marR="0" indent="0" algn="l" defTabSz="914400" rtl="0" latinLnBrk="0">
        <a:lnSpc>
          <a:spcPct val="115000"/>
        </a:lnSpc>
        <a:spcBef>
          <a:spcPts val="1600"/>
        </a:spcBef>
        <a:spcAft>
          <a:spcPts val="0"/>
        </a:spcAft>
        <a:buClr>
          <a:schemeClr val="accent2">
            <a:lumOff val="21764"/>
          </a:schemeClr>
        </a:buClr>
        <a:buSzPct val="100000"/>
        <a:buFontTx/>
        <a:buChar char="■"/>
        <a:tabLst/>
        <a:defRPr sz="1800" b="0" i="0" u="none" strike="noStrike" cap="none" spc="0" baseline="0">
          <a:ln>
            <a:noFill/>
          </a:ln>
          <a:solidFill>
            <a:schemeClr val="accent2">
              <a:lumOff val="21764"/>
            </a:schemeClr>
          </a:solidFill>
          <a:uFillTx/>
          <a:latin typeface="Arial"/>
          <a:ea typeface="Arial"/>
          <a:cs typeface="Arial"/>
          <a:sym typeface="Arial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4" Type="http://schemas.openxmlformats.org/officeDocument/2006/relationships/image" Target="../media/image5.jpe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8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2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3.jpe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4.jpe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5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6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0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7.jpe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8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9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0.jpe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1.jpe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5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6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37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jpe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9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14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38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3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43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44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45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4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9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49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Shape 211"/>
          <p:cNvSpPr txBox="1">
            <a:spLocks noGrp="1"/>
          </p:cNvSpPr>
          <p:nvPr>
            <p:ph type="title"/>
          </p:nvPr>
        </p:nvSpPr>
        <p:spPr>
          <a:xfrm>
            <a:off x="867628" y="1526220"/>
            <a:ext cx="6327220" cy="1953301"/>
          </a:xfrm>
          <a:prstGeom prst="rect">
            <a:avLst/>
          </a:prstGeom>
        </p:spPr>
        <p:txBody>
          <a:bodyPr lIns="0" tIns="0" rIns="0" bIns="0">
            <a:normAutofit fontScale="90000"/>
          </a:bodyPr>
          <a:lstStyle/>
          <a:p>
            <a:pPr>
              <a:spcBef>
                <a:spcPts val="0"/>
              </a:spcBef>
            </a:pPr>
            <a:r>
              <a:rPr lang="en-GB" dirty="0" smtClean="0"/>
              <a:t>Coping </a:t>
            </a:r>
            <a:r>
              <a:rPr lang="en-GB" dirty="0"/>
              <a:t>with complexity: building a knowledge graph for UK Parliament</a:t>
            </a:r>
            <a:endParaRPr dirty="0" smtClean="0"/>
          </a:p>
          <a:p>
            <a:pPr>
              <a:spcBef>
                <a:spcPts val="0"/>
              </a:spcBef>
            </a:pPr>
            <a:r>
              <a:rPr dirty="0" smtClean="0"/>
              <a:t/>
            </a:r>
            <a:br>
              <a:rPr dirty="0" smtClean="0"/>
            </a:br>
            <a:r>
              <a:rPr lang="en-GB" sz="2400" dirty="0"/>
              <a:t> ISKO UK Meetup</a:t>
            </a:r>
            <a:r>
              <a:rPr sz="2200" dirty="0" smtClean="0"/>
              <a:t> 20</a:t>
            </a:r>
            <a:r>
              <a:rPr lang="en-GB" sz="2200" dirty="0" smtClean="0"/>
              <a:t>21</a:t>
            </a:r>
            <a:r>
              <a:rPr sz="2200" dirty="0" smtClean="0"/>
              <a:t> </a:t>
            </a:r>
            <a:endParaRPr sz="2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3941" y="5983889"/>
            <a:ext cx="7570514" cy="874111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661532" y="2227281"/>
            <a:ext cx="5292251" cy="396918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1993" y="3903319"/>
            <a:ext cx="4772601" cy="248478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9541" y="0"/>
            <a:ext cx="2832100" cy="27559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8100" y="378516"/>
            <a:ext cx="2832100" cy="252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42587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Shape 289"/>
          <p:cNvSpPr txBox="1">
            <a:spLocks noGrp="1"/>
          </p:cNvSpPr>
          <p:nvPr>
            <p:ph type="title"/>
          </p:nvPr>
        </p:nvSpPr>
        <p:spPr>
          <a:xfrm>
            <a:off x="579696" y="2865177"/>
            <a:ext cx="7984502" cy="1127702"/>
          </a:xfrm>
          <a:prstGeom prst="rect">
            <a:avLst/>
          </a:prstGeom>
        </p:spPr>
        <p:txBody>
          <a:bodyPr lIns="0" tIns="0" rIns="0" bIns="0"/>
          <a:lstStyle>
            <a:lvl1pPr>
              <a:defRPr sz="6400"/>
            </a:lvl1pPr>
          </a:lstStyle>
          <a:p>
            <a:r>
              <a:rPr dirty="0"/>
              <a:t>The </a:t>
            </a:r>
            <a:r>
              <a:rPr lang="en-GB" dirty="0" smtClean="0"/>
              <a:t>problem</a:t>
            </a:r>
            <a:endParaRPr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6"/>
          <p:cNvSpPr txBox="1"/>
          <p:nvPr/>
        </p:nvSpPr>
        <p:spPr>
          <a:xfrm>
            <a:off x="534573" y="1418184"/>
            <a:ext cx="8340479" cy="853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685800"/>
            <a:endParaRPr sz="27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7" name="Google Shape;97;p16"/>
          <p:cNvSpPr txBox="1"/>
          <p:nvPr/>
        </p:nvSpPr>
        <p:spPr>
          <a:xfrm>
            <a:off x="509954" y="2347700"/>
            <a:ext cx="8124093" cy="2679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685800"/>
            <a:endParaRPr sz="180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34477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69543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6"/>
          <p:cNvSpPr txBox="1"/>
          <p:nvPr/>
        </p:nvSpPr>
        <p:spPr>
          <a:xfrm>
            <a:off x="534573" y="1418184"/>
            <a:ext cx="8340479" cy="853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685800"/>
            <a:endParaRPr lang="en-GB" sz="2800" kern="1200" dirty="0">
              <a:solidFill>
                <a:prstClr val="black"/>
              </a:solidFill>
              <a:latin typeface="Calibri" panose="020F0502020204030204"/>
            </a:endParaRPr>
          </a:p>
          <a:p>
            <a:pPr defTabSz="685800"/>
            <a:endParaRPr sz="27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7" name="Google Shape;97;p16"/>
          <p:cNvSpPr txBox="1"/>
          <p:nvPr/>
        </p:nvSpPr>
        <p:spPr>
          <a:xfrm>
            <a:off x="509954" y="2347700"/>
            <a:ext cx="8124093" cy="2679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685800"/>
            <a:endParaRPr sz="180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C078961F-DA12-4BA8-8ED9-70E035A50E4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6457950" y="5624513"/>
            <a:ext cx="2057400" cy="273844"/>
          </a:xfrm>
          <a:prstGeom prst="rect">
            <a:avLst/>
          </a:prstGeom>
        </p:spPr>
        <p:txBody>
          <a:bodyPr/>
          <a:lstStyle/>
          <a:p>
            <a:pPr defTabSz="685800"/>
            <a:endParaRPr lang="en-CA" kern="1200" dirty="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13" y="1162050"/>
            <a:ext cx="8903213" cy="3465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64913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Shape 289"/>
          <p:cNvSpPr txBox="1">
            <a:spLocks noGrp="1"/>
          </p:cNvSpPr>
          <p:nvPr>
            <p:ph type="title"/>
          </p:nvPr>
        </p:nvSpPr>
        <p:spPr>
          <a:xfrm>
            <a:off x="579696" y="2865177"/>
            <a:ext cx="7984502" cy="1127702"/>
          </a:xfrm>
          <a:prstGeom prst="rect">
            <a:avLst/>
          </a:prstGeom>
        </p:spPr>
        <p:txBody>
          <a:bodyPr lIns="0" tIns="0" rIns="0" bIns="0">
            <a:normAutofit fontScale="90000"/>
          </a:bodyPr>
          <a:lstStyle>
            <a:lvl1pPr>
              <a:defRPr sz="6400"/>
            </a:lvl1pPr>
          </a:lstStyle>
          <a:p>
            <a:r>
              <a:rPr lang="en-GB" dirty="0" smtClean="0"/>
              <a:t>First brexit</a:t>
            </a:r>
            <a:br>
              <a:rPr lang="en-GB" dirty="0" smtClean="0"/>
            </a:br>
            <a:r>
              <a:rPr lang="en-GB" sz="4000" dirty="0" smtClean="0"/>
              <a:t>then the pandemic</a:t>
            </a:r>
            <a:endParaRPr sz="4000" dirty="0"/>
          </a:p>
        </p:txBody>
      </p:sp>
    </p:spTree>
    <p:extLst>
      <p:ext uri="{BB962C8B-B14F-4D97-AF65-F5344CB8AC3E}">
        <p14:creationId xmlns:p14="http://schemas.microsoft.com/office/powerpoint/2010/main" val="6852002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6"/>
          <p:cNvSpPr txBox="1"/>
          <p:nvPr/>
        </p:nvSpPr>
        <p:spPr>
          <a:xfrm>
            <a:off x="534573" y="1418184"/>
            <a:ext cx="8340479" cy="853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685800"/>
            <a:endParaRPr sz="27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7" name="Google Shape;97;p16"/>
          <p:cNvSpPr txBox="1"/>
          <p:nvPr/>
        </p:nvSpPr>
        <p:spPr>
          <a:xfrm>
            <a:off x="509954" y="2347700"/>
            <a:ext cx="8124093" cy="2679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685800"/>
            <a:endParaRPr sz="180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C078961F-DA12-4BA8-8ED9-70E035A50E4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6457950" y="5624513"/>
            <a:ext cx="2057400" cy="273844"/>
          </a:xfrm>
          <a:prstGeom prst="rect">
            <a:avLst/>
          </a:prstGeom>
        </p:spPr>
        <p:txBody>
          <a:bodyPr/>
          <a:lstStyle/>
          <a:p>
            <a:pPr defTabSz="685800"/>
            <a:endParaRPr lang="en-CA" kern="1200" dirty="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6" y="257946"/>
            <a:ext cx="9132304" cy="5914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42761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Shape 289"/>
          <p:cNvSpPr txBox="1">
            <a:spLocks noGrp="1"/>
          </p:cNvSpPr>
          <p:nvPr>
            <p:ph type="title"/>
          </p:nvPr>
        </p:nvSpPr>
        <p:spPr>
          <a:xfrm>
            <a:off x="579696" y="2865177"/>
            <a:ext cx="7984502" cy="1127702"/>
          </a:xfrm>
          <a:prstGeom prst="rect">
            <a:avLst/>
          </a:prstGeom>
        </p:spPr>
        <p:txBody>
          <a:bodyPr lIns="0" tIns="0" rIns="0" bIns="0">
            <a:normAutofit fontScale="90000"/>
          </a:bodyPr>
          <a:lstStyle>
            <a:lvl1pPr>
              <a:defRPr sz="6400"/>
            </a:lvl1pPr>
          </a:lstStyle>
          <a:p>
            <a:r>
              <a:rPr lang="en-GB" dirty="0" smtClean="0"/>
              <a:t>This says nothing to me about my life</a:t>
            </a:r>
            <a:endParaRPr sz="4000" dirty="0"/>
          </a:p>
        </p:txBody>
      </p:sp>
    </p:spTree>
    <p:extLst>
      <p:ext uri="{BB962C8B-B14F-4D97-AF65-F5344CB8AC3E}">
        <p14:creationId xmlns:p14="http://schemas.microsoft.com/office/powerpoint/2010/main" val="146017733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Shape 289"/>
          <p:cNvSpPr txBox="1">
            <a:spLocks noGrp="1"/>
          </p:cNvSpPr>
          <p:nvPr>
            <p:ph type="title"/>
          </p:nvPr>
        </p:nvSpPr>
        <p:spPr>
          <a:xfrm>
            <a:off x="579696" y="2865177"/>
            <a:ext cx="7984502" cy="1127702"/>
          </a:xfrm>
          <a:prstGeom prst="rect">
            <a:avLst/>
          </a:prstGeom>
        </p:spPr>
        <p:txBody>
          <a:bodyPr lIns="0" tIns="0" rIns="0" bIns="0">
            <a:normAutofit fontScale="90000"/>
          </a:bodyPr>
          <a:lstStyle>
            <a:lvl1pPr>
              <a:defRPr sz="6400"/>
            </a:lvl1pPr>
          </a:lstStyle>
          <a:p>
            <a:r>
              <a:rPr lang="en-US" dirty="0"/>
              <a:t>The importance of well-managed information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0294056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" name="Shape 506" descr="Shape 50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61819" y="1428949"/>
            <a:ext cx="6492301" cy="4309502"/>
          </a:xfrm>
          <a:prstGeom prst="rect">
            <a:avLst/>
          </a:prstGeom>
          <a:ln w="12700">
            <a:miter lim="400000"/>
          </a:ln>
        </p:spPr>
      </p:pic>
      <p:sp>
        <p:nvSpPr>
          <p:cNvPr id="513" name="Shape 507"/>
          <p:cNvSpPr txBox="1"/>
          <p:nvPr/>
        </p:nvSpPr>
        <p:spPr>
          <a:xfrm>
            <a:off x="1409630" y="5974711"/>
            <a:ext cx="1259401" cy="25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2749" tIns="32749" rIns="32749" bIns="32749" anchor="ctr">
            <a:spAutoFit/>
          </a:bodyPr>
          <a:lstStyle>
            <a:lvl1pPr>
              <a:defRPr sz="1300">
                <a:solidFill>
                  <a:srgbClr val="00A2FF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IMPOSSIBLE:</a:t>
            </a:r>
          </a:p>
        </p:txBody>
      </p:sp>
      <p:sp>
        <p:nvSpPr>
          <p:cNvPr id="514" name="Shape 508"/>
          <p:cNvSpPr txBox="1"/>
          <p:nvPr/>
        </p:nvSpPr>
        <p:spPr>
          <a:xfrm>
            <a:off x="1409630" y="5284661"/>
            <a:ext cx="1152001" cy="25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2749" tIns="32749" rIns="32749" bIns="32749" anchor="ctr">
            <a:spAutoFit/>
          </a:bodyPr>
          <a:lstStyle>
            <a:lvl1pPr>
              <a:defRPr sz="1300">
                <a:solidFill>
                  <a:srgbClr val="5E5E5E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Very HARD:</a:t>
            </a:r>
          </a:p>
        </p:txBody>
      </p:sp>
      <p:grpSp>
        <p:nvGrpSpPr>
          <p:cNvPr id="517" name="Shape 509"/>
          <p:cNvGrpSpPr/>
          <p:nvPr/>
        </p:nvGrpSpPr>
        <p:grpSpPr>
          <a:xfrm>
            <a:off x="1116209" y="4614513"/>
            <a:ext cx="6501512" cy="463040"/>
            <a:chOff x="0" y="0"/>
            <a:chExt cx="6501510" cy="463038"/>
          </a:xfrm>
        </p:grpSpPr>
        <p:sp>
          <p:nvSpPr>
            <p:cNvPr id="515" name="Shape 510"/>
            <p:cNvSpPr/>
            <p:nvPr/>
          </p:nvSpPr>
          <p:spPr>
            <a:xfrm>
              <a:off x="0" y="463038"/>
              <a:ext cx="6501511" cy="1"/>
            </a:xfrm>
            <a:prstGeom prst="line">
              <a:avLst/>
            </a:prstGeom>
            <a:noFill/>
            <a:ln w="25400" cap="rnd">
              <a:solidFill>
                <a:srgbClr val="00A2FF"/>
              </a:solidFill>
              <a:prstDash val="dash"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516" name="Shape 511"/>
            <p:cNvSpPr txBox="1"/>
            <p:nvPr/>
          </p:nvSpPr>
          <p:spPr>
            <a:xfrm>
              <a:off x="293409" y="0"/>
              <a:ext cx="616215" cy="2560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2749" tIns="32749" rIns="32749" bIns="32749" numCol="1" anchor="ctr">
              <a:spAutoFit/>
            </a:bodyPr>
            <a:lstStyle>
              <a:lvl1pPr>
                <a:defRPr sz="1300">
                  <a:solidFill>
                    <a:srgbClr val="5E5E5E"/>
                  </a:solidFill>
                  <a:latin typeface="Courier New"/>
                  <a:ea typeface="Courier New"/>
                  <a:cs typeface="Courier New"/>
                  <a:sym typeface="Courier New"/>
                </a:defRPr>
              </a:lvl1pPr>
            </a:lstStyle>
            <a:p>
              <a:r>
                <a:t>HARD:</a:t>
              </a:r>
            </a:p>
          </p:txBody>
        </p:sp>
      </p:grpSp>
      <p:grpSp>
        <p:nvGrpSpPr>
          <p:cNvPr id="520" name="Shape 512"/>
          <p:cNvGrpSpPr/>
          <p:nvPr/>
        </p:nvGrpSpPr>
        <p:grpSpPr>
          <a:xfrm>
            <a:off x="1116210" y="3944412"/>
            <a:ext cx="6117549" cy="463040"/>
            <a:chOff x="0" y="0"/>
            <a:chExt cx="6117547" cy="463038"/>
          </a:xfrm>
        </p:grpSpPr>
        <p:sp>
          <p:nvSpPr>
            <p:cNvPr id="518" name="Shape 513"/>
            <p:cNvSpPr/>
            <p:nvPr/>
          </p:nvSpPr>
          <p:spPr>
            <a:xfrm>
              <a:off x="0" y="463038"/>
              <a:ext cx="6117549" cy="1"/>
            </a:xfrm>
            <a:prstGeom prst="line">
              <a:avLst/>
            </a:prstGeom>
            <a:noFill/>
            <a:ln w="25400" cap="rnd">
              <a:solidFill>
                <a:srgbClr val="00A2FF"/>
              </a:solidFill>
              <a:prstDash val="dash"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519" name="Shape 514"/>
            <p:cNvSpPr txBox="1"/>
            <p:nvPr/>
          </p:nvSpPr>
          <p:spPr>
            <a:xfrm>
              <a:off x="293409" y="0"/>
              <a:ext cx="1259234" cy="2560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2749" tIns="32749" rIns="32749" bIns="32749" numCol="1" anchor="ctr">
              <a:spAutoFit/>
            </a:bodyPr>
            <a:lstStyle>
              <a:lvl1pPr>
                <a:defRPr sz="1300">
                  <a:solidFill>
                    <a:srgbClr val="5E5E5E"/>
                  </a:solidFill>
                  <a:latin typeface="Courier New"/>
                  <a:ea typeface="Courier New"/>
                  <a:cs typeface="Courier New"/>
                  <a:sym typeface="Courier New"/>
                </a:defRPr>
              </a:lvl1pPr>
            </a:lstStyle>
            <a:p>
              <a:r>
                <a:t>Quite HARD:</a:t>
              </a:r>
            </a:p>
          </p:txBody>
        </p:sp>
      </p:grpSp>
      <p:grpSp>
        <p:nvGrpSpPr>
          <p:cNvPr id="523" name="Shape 515"/>
          <p:cNvGrpSpPr/>
          <p:nvPr/>
        </p:nvGrpSpPr>
        <p:grpSpPr>
          <a:xfrm>
            <a:off x="1116209" y="2604210"/>
            <a:ext cx="5338461" cy="463039"/>
            <a:chOff x="0" y="0"/>
            <a:chExt cx="5338459" cy="463038"/>
          </a:xfrm>
        </p:grpSpPr>
        <p:sp>
          <p:nvSpPr>
            <p:cNvPr id="521" name="Shape 516"/>
            <p:cNvSpPr/>
            <p:nvPr/>
          </p:nvSpPr>
          <p:spPr>
            <a:xfrm>
              <a:off x="0" y="463038"/>
              <a:ext cx="5338460" cy="1"/>
            </a:xfrm>
            <a:prstGeom prst="line">
              <a:avLst/>
            </a:prstGeom>
            <a:noFill/>
            <a:ln w="25400" cap="rnd">
              <a:solidFill>
                <a:srgbClr val="00A2FF"/>
              </a:solidFill>
              <a:prstDash val="dash"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522" name="Shape 517"/>
            <p:cNvSpPr txBox="1"/>
            <p:nvPr/>
          </p:nvSpPr>
          <p:spPr>
            <a:xfrm>
              <a:off x="293409" y="0"/>
              <a:ext cx="1259234" cy="2560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2749" tIns="32749" rIns="32749" bIns="32749" numCol="1" anchor="ctr">
              <a:spAutoFit/>
            </a:bodyPr>
            <a:lstStyle>
              <a:lvl1pPr>
                <a:defRPr sz="1300">
                  <a:solidFill>
                    <a:srgbClr val="5E5E5E"/>
                  </a:solidFill>
                  <a:latin typeface="Courier New"/>
                  <a:ea typeface="Courier New"/>
                  <a:cs typeface="Courier New"/>
                  <a:sym typeface="Courier New"/>
                </a:defRPr>
              </a:lvl1pPr>
            </a:lstStyle>
            <a:p>
              <a:r>
                <a:t>Quite EASY:</a:t>
              </a:r>
            </a:p>
          </p:txBody>
        </p:sp>
      </p:grpSp>
      <p:grpSp>
        <p:nvGrpSpPr>
          <p:cNvPr id="526" name="Shape 518"/>
          <p:cNvGrpSpPr/>
          <p:nvPr/>
        </p:nvGrpSpPr>
        <p:grpSpPr>
          <a:xfrm>
            <a:off x="1116209" y="1358190"/>
            <a:ext cx="4183060" cy="1038938"/>
            <a:chOff x="0" y="0"/>
            <a:chExt cx="4183059" cy="1038937"/>
          </a:xfrm>
        </p:grpSpPr>
        <p:sp>
          <p:nvSpPr>
            <p:cNvPr id="524" name="Shape 519"/>
            <p:cNvSpPr/>
            <p:nvPr/>
          </p:nvSpPr>
          <p:spPr>
            <a:xfrm>
              <a:off x="0" y="1038937"/>
              <a:ext cx="4183060" cy="1"/>
            </a:xfrm>
            <a:prstGeom prst="line">
              <a:avLst/>
            </a:prstGeom>
            <a:noFill/>
            <a:ln w="25400" cap="rnd">
              <a:solidFill>
                <a:srgbClr val="00A2FF"/>
              </a:solidFill>
              <a:prstDash val="dash"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525" name="Shape 520"/>
            <p:cNvSpPr txBox="1"/>
            <p:nvPr/>
          </p:nvSpPr>
          <p:spPr>
            <a:xfrm>
              <a:off x="293407" y="0"/>
              <a:ext cx="616215" cy="2560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2749" tIns="32749" rIns="32749" bIns="32749" numCol="1" anchor="ctr">
              <a:spAutoFit/>
            </a:bodyPr>
            <a:lstStyle>
              <a:lvl1pPr>
                <a:defRPr sz="1300">
                  <a:solidFill>
                    <a:srgbClr val="00A2FF"/>
                  </a:solidFill>
                  <a:latin typeface="Courier New"/>
                  <a:ea typeface="Courier New"/>
                  <a:cs typeface="Courier New"/>
                  <a:sym typeface="Courier New"/>
                </a:defRPr>
              </a:lvl1pPr>
            </a:lstStyle>
            <a:p>
              <a:r>
                <a:t>EASY:</a:t>
              </a:r>
            </a:p>
          </p:txBody>
        </p:sp>
      </p:grpSp>
      <p:grpSp>
        <p:nvGrpSpPr>
          <p:cNvPr id="529" name="Shape 521"/>
          <p:cNvGrpSpPr/>
          <p:nvPr/>
        </p:nvGrpSpPr>
        <p:grpSpPr>
          <a:xfrm>
            <a:off x="1116210" y="3274310"/>
            <a:ext cx="5741930" cy="463040"/>
            <a:chOff x="0" y="0"/>
            <a:chExt cx="5741928" cy="463038"/>
          </a:xfrm>
        </p:grpSpPr>
        <p:sp>
          <p:nvSpPr>
            <p:cNvPr id="527" name="Shape 522"/>
            <p:cNvSpPr/>
            <p:nvPr/>
          </p:nvSpPr>
          <p:spPr>
            <a:xfrm>
              <a:off x="0" y="463038"/>
              <a:ext cx="5741930" cy="1"/>
            </a:xfrm>
            <a:prstGeom prst="line">
              <a:avLst/>
            </a:prstGeom>
            <a:noFill/>
            <a:ln w="25400" cap="rnd">
              <a:solidFill>
                <a:srgbClr val="00A2FF"/>
              </a:solidFill>
              <a:prstDash val="dash"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528" name="Shape 523"/>
            <p:cNvSpPr txBox="1"/>
            <p:nvPr/>
          </p:nvSpPr>
          <p:spPr>
            <a:xfrm>
              <a:off x="293407" y="0"/>
              <a:ext cx="1366404" cy="2560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2749" tIns="32749" rIns="32749" bIns="32749" numCol="1" anchor="ctr">
              <a:spAutoFit/>
            </a:bodyPr>
            <a:lstStyle>
              <a:lvl1pPr>
                <a:defRPr sz="1300">
                  <a:solidFill>
                    <a:srgbClr val="5E5E5E"/>
                  </a:solidFill>
                  <a:latin typeface="Courier New"/>
                  <a:ea typeface="Courier New"/>
                  <a:cs typeface="Courier New"/>
                  <a:sym typeface="Courier New"/>
                </a:defRPr>
              </a:lvl1pPr>
            </a:lstStyle>
            <a:p>
              <a:r>
                <a:t>Fairly EASY:</a:t>
              </a:r>
            </a:p>
          </p:txBody>
        </p:sp>
      </p:grpSp>
      <p:sp>
        <p:nvSpPr>
          <p:cNvPr id="530" name="Shape 524"/>
          <p:cNvSpPr/>
          <p:nvPr/>
        </p:nvSpPr>
        <p:spPr>
          <a:xfrm>
            <a:off x="-1" y="5747673"/>
            <a:ext cx="8441401" cy="1"/>
          </a:xfrm>
          <a:prstGeom prst="line">
            <a:avLst/>
          </a:prstGeom>
          <a:ln w="25400" cap="rnd">
            <a:solidFill>
              <a:srgbClr val="00A2FF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31" name="Shape 525"/>
          <p:cNvSpPr txBox="1"/>
          <p:nvPr/>
        </p:nvSpPr>
        <p:spPr>
          <a:xfrm>
            <a:off x="4632776" y="3849116"/>
            <a:ext cx="2331001" cy="446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2749" tIns="32749" rIns="32749" bIns="32749" anchor="ctr">
            <a:spAutoFit/>
          </a:bodyPr>
          <a:lstStyle/>
          <a:p>
            <a:pPr algn="ctr">
              <a:defRPr sz="13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Business applications</a:t>
            </a:r>
            <a:br/>
            <a:r>
              <a:t>providing data</a:t>
            </a:r>
          </a:p>
        </p:txBody>
      </p:sp>
      <p:sp>
        <p:nvSpPr>
          <p:cNvPr id="532" name="Shape 526"/>
          <p:cNvSpPr txBox="1"/>
          <p:nvPr/>
        </p:nvSpPr>
        <p:spPr>
          <a:xfrm>
            <a:off x="5329399" y="2508914"/>
            <a:ext cx="937801" cy="446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2749" tIns="32749" rIns="32749" bIns="32749" anchor="ctr">
            <a:spAutoFit/>
          </a:bodyPr>
          <a:lstStyle/>
          <a:p>
            <a:pPr algn="ctr">
              <a:defRPr sz="13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Data</a:t>
            </a:r>
            <a:br/>
            <a:r>
              <a:t>platform</a:t>
            </a:r>
          </a:p>
        </p:txBody>
      </p:sp>
      <p:sp>
        <p:nvSpPr>
          <p:cNvPr id="533" name="Shape 527"/>
          <p:cNvSpPr txBox="1"/>
          <p:nvPr/>
        </p:nvSpPr>
        <p:spPr>
          <a:xfrm>
            <a:off x="4736017" y="4519217"/>
            <a:ext cx="2116801" cy="446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2749" tIns="32749" rIns="32749" bIns="32749" anchor="ctr">
            <a:spAutoFit/>
          </a:bodyPr>
          <a:lstStyle/>
          <a:p>
            <a:pPr algn="ctr">
              <a:defRPr sz="13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Changing workflows/</a:t>
            </a:r>
            <a:br/>
            <a:r>
              <a:t>job descriptions</a:t>
            </a:r>
          </a:p>
        </p:txBody>
      </p:sp>
      <p:sp>
        <p:nvSpPr>
          <p:cNvPr id="534" name="Shape 528"/>
          <p:cNvSpPr txBox="1"/>
          <p:nvPr/>
        </p:nvSpPr>
        <p:spPr>
          <a:xfrm>
            <a:off x="4789604" y="5418605"/>
            <a:ext cx="2009400" cy="25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2749" tIns="32749" rIns="32749" bIns="32749" anchor="ctr">
            <a:spAutoFit/>
          </a:bodyPr>
          <a:lstStyle>
            <a:lvl1pPr algn="ctr"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Union negotiations</a:t>
            </a:r>
          </a:p>
        </p:txBody>
      </p:sp>
      <p:sp>
        <p:nvSpPr>
          <p:cNvPr id="535" name="Shape 529"/>
          <p:cNvSpPr txBox="1"/>
          <p:nvPr/>
        </p:nvSpPr>
        <p:spPr>
          <a:xfrm>
            <a:off x="4954292" y="3179015"/>
            <a:ext cx="1688100" cy="446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2749" tIns="32749" rIns="32749" bIns="32749" anchor="ctr">
            <a:spAutoFit/>
          </a:bodyPr>
          <a:lstStyle/>
          <a:p>
            <a:pPr algn="ctr">
              <a:defRPr sz="13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Data authoring</a:t>
            </a:r>
          </a:p>
          <a:p>
            <a:pPr algn="ctr">
              <a:defRPr sz="13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 tools</a:t>
            </a:r>
          </a:p>
        </p:txBody>
      </p:sp>
      <p:grpSp>
        <p:nvGrpSpPr>
          <p:cNvPr id="538" name="Shape 530"/>
          <p:cNvGrpSpPr/>
          <p:nvPr/>
        </p:nvGrpSpPr>
        <p:grpSpPr>
          <a:xfrm>
            <a:off x="3522703" y="1721837"/>
            <a:ext cx="4550993" cy="3940608"/>
            <a:chOff x="0" y="0"/>
            <a:chExt cx="4550992" cy="3940607"/>
          </a:xfrm>
        </p:grpSpPr>
        <p:sp>
          <p:nvSpPr>
            <p:cNvPr id="536" name="Shape 531"/>
            <p:cNvSpPr/>
            <p:nvPr/>
          </p:nvSpPr>
          <p:spPr>
            <a:xfrm flipH="1">
              <a:off x="0" y="-1"/>
              <a:ext cx="2275112" cy="3940608"/>
            </a:xfrm>
            <a:prstGeom prst="line">
              <a:avLst/>
            </a:prstGeom>
            <a:noFill/>
            <a:ln w="25400" cap="rnd">
              <a:solidFill>
                <a:srgbClr val="00A2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537" name="Shape 532"/>
            <p:cNvSpPr/>
            <p:nvPr/>
          </p:nvSpPr>
          <p:spPr>
            <a:xfrm>
              <a:off x="2275882" y="-1"/>
              <a:ext cx="2275111" cy="3940608"/>
            </a:xfrm>
            <a:prstGeom prst="line">
              <a:avLst/>
            </a:prstGeom>
            <a:noFill/>
            <a:ln w="25400" cap="rnd">
              <a:solidFill>
                <a:srgbClr val="00A2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539" name="Shape 533"/>
          <p:cNvSpPr txBox="1"/>
          <p:nvPr/>
        </p:nvSpPr>
        <p:spPr>
          <a:xfrm>
            <a:off x="5307970" y="1152854"/>
            <a:ext cx="980701" cy="28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2749" tIns="32749" rIns="32749" bIns="32749" anchor="ctr">
            <a:spAutoFit/>
          </a:bodyPr>
          <a:lstStyle>
            <a:lvl1pPr algn="ctr">
              <a:defRPr sz="1500">
                <a:solidFill>
                  <a:srgbClr val="00A2FF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Website</a:t>
            </a:r>
          </a:p>
        </p:txBody>
      </p:sp>
      <p:sp>
        <p:nvSpPr>
          <p:cNvPr id="540" name="Shape 534"/>
          <p:cNvSpPr txBox="1"/>
          <p:nvPr/>
        </p:nvSpPr>
        <p:spPr>
          <a:xfrm>
            <a:off x="4843193" y="5974711"/>
            <a:ext cx="1902301" cy="25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2749" tIns="32749" rIns="32749" bIns="32749" anchor="ctr">
            <a:spAutoFit/>
          </a:bodyPr>
          <a:lstStyle>
            <a:lvl1pPr algn="ctr">
              <a:defRPr sz="1300">
                <a:solidFill>
                  <a:srgbClr val="00A2FF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THE EVENT HORIZON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5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5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9" presetClass="entr" fill="hold" grpId="2" nodeType="afterEffect">
                                  <p:stCondLst>
                                    <p:cond delay="5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750"/>
                            </p:stCondLst>
                            <p:childTnLst>
                              <p:par>
                                <p:cTn id="20" presetID="9" presetClass="entr" fill="hold" grpId="4" nodeType="afterEffect">
                                  <p:stCondLst>
                                    <p:cond delay="5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5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8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5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750" fill="hold"/>
                                        <p:tgtEl>
                                          <p:spTgt spid="5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750"/>
                            </p:stCondLst>
                            <p:childTnLst>
                              <p:par>
                                <p:cTn id="30" presetID="9" presetClass="entr" fill="hold" grpId="6" nodeType="afterEffect">
                                  <p:stCondLst>
                                    <p:cond delay="5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5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750" fill="hold"/>
                                        <p:tgtEl>
                                          <p:spTgt spid="5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750" fill="hold"/>
                                        <p:tgtEl>
                                          <p:spTgt spid="5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750"/>
                            </p:stCondLst>
                            <p:childTnLst>
                              <p:par>
                                <p:cTn id="40" presetID="9" presetClass="entr" fill="hold" grpId="8" nodeType="afterEffect">
                                  <p:stCondLst>
                                    <p:cond delay="5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8" fill="hold" grpId="9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750" fill="hold"/>
                                        <p:tgtEl>
                                          <p:spTgt spid="5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750" fill="hold"/>
                                        <p:tgtEl>
                                          <p:spTgt spid="5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750"/>
                            </p:stCondLst>
                            <p:childTnLst>
                              <p:par>
                                <p:cTn id="50" presetID="9" presetClass="entr" fill="hold" grpId="10" nodeType="afterEffect">
                                  <p:stCondLst>
                                    <p:cond delay="5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1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5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fill="hold" grpId="1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6" fill="hold"/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1" presetClass="entr" presetSubtype="0" fill="hold" grpId="1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0" fill="hold"/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1" presetClass="entr" presetSubtype="0" fill="hold" grpId="13" nodeType="afterEffect">
                                  <p:stCondLst>
                                    <p:cond delay="5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3" fill="hold"/>
                                        <p:tgtEl>
                                          <p:spTgt spid="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3" grpId="12" animBg="1" advAuto="0"/>
      <p:bldP spid="514" grpId="9" animBg="1" advAuto="0"/>
      <p:bldP spid="517" grpId="7" animBg="1" advAuto="0"/>
      <p:bldP spid="520" grpId="5" animBg="1" advAuto="0"/>
      <p:bldP spid="523" grpId="1" animBg="1" advAuto="0"/>
      <p:bldP spid="529" grpId="3" animBg="1" advAuto="0"/>
      <p:bldP spid="530" grpId="11" animBg="1" advAuto="0"/>
      <p:bldP spid="531" grpId="6" animBg="1" advAuto="0"/>
      <p:bldP spid="532" grpId="2" animBg="1" advAuto="0"/>
      <p:bldP spid="533" grpId="8" animBg="1" advAuto="0"/>
      <p:bldP spid="534" grpId="10" animBg="1" advAuto="0"/>
      <p:bldP spid="535" grpId="4" animBg="1" advAuto="0"/>
      <p:bldP spid="540" grpId="13" animBg="1" advAuto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Shape 289"/>
          <p:cNvSpPr txBox="1">
            <a:spLocks noGrp="1"/>
          </p:cNvSpPr>
          <p:nvPr>
            <p:ph type="title"/>
          </p:nvPr>
        </p:nvSpPr>
        <p:spPr>
          <a:xfrm>
            <a:off x="579696" y="2865177"/>
            <a:ext cx="7984502" cy="1127702"/>
          </a:xfrm>
          <a:prstGeom prst="rect">
            <a:avLst/>
          </a:prstGeom>
        </p:spPr>
        <p:txBody>
          <a:bodyPr lIns="0" tIns="0" rIns="0" bIns="0">
            <a:normAutofit fontScale="90000"/>
          </a:bodyPr>
          <a:lstStyle>
            <a:lvl1pPr>
              <a:defRPr sz="6400"/>
            </a:lvl1pPr>
          </a:lstStyle>
          <a:p>
            <a:r>
              <a:rPr lang="en-US" dirty="0"/>
              <a:t>Your Finance Department controls your information management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3101436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A2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Shape 216"/>
          <p:cNvSpPr txBox="1"/>
          <p:nvPr/>
        </p:nvSpPr>
        <p:spPr>
          <a:xfrm>
            <a:off x="2103124" y="4933582"/>
            <a:ext cx="1795199" cy="25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2749" tIns="32749" rIns="32749" bIns="32749" anchor="ctr">
            <a:spAutoFit/>
          </a:bodyPr>
          <a:lstStyle>
            <a:lvl1pPr algn="ctr">
              <a:defRPr sz="1300">
                <a:solidFill>
                  <a:srgbClr val="005180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Anya Somerville </a:t>
            </a:r>
          </a:p>
        </p:txBody>
      </p:sp>
      <p:sp>
        <p:nvSpPr>
          <p:cNvPr id="330" name="Shape 217"/>
          <p:cNvSpPr txBox="1"/>
          <p:nvPr/>
        </p:nvSpPr>
        <p:spPr>
          <a:xfrm>
            <a:off x="1908419" y="5286476"/>
            <a:ext cx="2184601" cy="25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9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Head of Indexing and Data Management, UK Parliament</a:t>
            </a:r>
          </a:p>
        </p:txBody>
      </p:sp>
      <p:sp>
        <p:nvSpPr>
          <p:cNvPr id="331" name="Shape 218"/>
          <p:cNvSpPr txBox="1"/>
          <p:nvPr/>
        </p:nvSpPr>
        <p:spPr>
          <a:xfrm>
            <a:off x="4967506" y="4933582"/>
            <a:ext cx="1902300" cy="25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2749" tIns="32749" rIns="32749" bIns="32749" anchor="ctr">
            <a:spAutoFit/>
          </a:bodyPr>
          <a:lstStyle>
            <a:lvl1pPr algn="ctr">
              <a:defRPr sz="1300">
                <a:solidFill>
                  <a:srgbClr val="005180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Michael Smethurst</a:t>
            </a:r>
          </a:p>
        </p:txBody>
      </p:sp>
      <p:sp>
        <p:nvSpPr>
          <p:cNvPr id="332" name="Shape 219"/>
          <p:cNvSpPr txBox="1"/>
          <p:nvPr/>
        </p:nvSpPr>
        <p:spPr>
          <a:xfrm>
            <a:off x="5351539" y="5286476"/>
            <a:ext cx="1134301" cy="25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algn="ctr">
              <a:defRPr sz="9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Data Architect</a:t>
            </a:r>
          </a:p>
          <a:p>
            <a:pPr algn="ctr">
              <a:defRPr sz="9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UK Parliament</a:t>
            </a:r>
          </a:p>
        </p:txBody>
      </p:sp>
      <p:sp>
        <p:nvSpPr>
          <p:cNvPr id="334" name="Shape 221"/>
          <p:cNvSpPr txBox="1"/>
          <p:nvPr/>
        </p:nvSpPr>
        <p:spPr>
          <a:xfrm>
            <a:off x="6326421" y="5932866"/>
            <a:ext cx="1659302" cy="1384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algn="ctr">
              <a:defRPr sz="9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 dirty="0"/>
          </a:p>
        </p:txBody>
      </p:sp>
      <p:sp>
        <p:nvSpPr>
          <p:cNvPr id="335" name="Shape 222"/>
          <p:cNvSpPr txBox="1"/>
          <p:nvPr/>
        </p:nvSpPr>
        <p:spPr>
          <a:xfrm>
            <a:off x="3174276" y="694830"/>
            <a:ext cx="2795399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26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Introductions</a:t>
            </a:r>
          </a:p>
        </p:txBody>
      </p:sp>
      <p:pic>
        <p:nvPicPr>
          <p:cNvPr id="336" name="Shape 223" descr="Shape 22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62948" y="2308760"/>
            <a:ext cx="2184600" cy="2096400"/>
          </a:xfrm>
          <a:prstGeom prst="rect">
            <a:avLst/>
          </a:prstGeom>
          <a:ln w="25400">
            <a:solidFill>
              <a:srgbClr val="DDDDDD"/>
            </a:solidFill>
            <a:miter lim="400000"/>
          </a:ln>
        </p:spPr>
      </p:pic>
      <p:pic>
        <p:nvPicPr>
          <p:cNvPr id="337" name="Shape 224" descr="Shape 224"/>
          <p:cNvPicPr>
            <a:picLocks noChangeAspect="1"/>
          </p:cNvPicPr>
          <p:nvPr/>
        </p:nvPicPr>
        <p:blipFill>
          <a:blip r:embed="rId4">
            <a:extLst/>
          </a:blip>
          <a:srcRect l="49368" t="12660" r="7019" b="15239"/>
          <a:stretch>
            <a:fillRect/>
          </a:stretch>
        </p:blipFill>
        <p:spPr>
          <a:xfrm>
            <a:off x="4911102" y="2308762"/>
            <a:ext cx="2146801" cy="2096401"/>
          </a:xfrm>
          <a:prstGeom prst="rect">
            <a:avLst/>
          </a:prstGeom>
          <a:ln w="25400">
            <a:solidFill>
              <a:srgbClr val="DDDDDD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6"/>
          <p:cNvSpPr txBox="1"/>
          <p:nvPr/>
        </p:nvSpPr>
        <p:spPr>
          <a:xfrm>
            <a:off x="534573" y="1418184"/>
            <a:ext cx="8340479" cy="853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685800"/>
            <a:endParaRPr sz="27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7" name="Google Shape;97;p16"/>
          <p:cNvSpPr txBox="1"/>
          <p:nvPr/>
        </p:nvSpPr>
        <p:spPr>
          <a:xfrm>
            <a:off x="509954" y="2347700"/>
            <a:ext cx="8124093" cy="2679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685800"/>
            <a:endParaRPr sz="180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988" y="468352"/>
            <a:ext cx="8811970" cy="5957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55244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Shape 294"/>
          <p:cNvSpPr txBox="1">
            <a:spLocks noGrp="1"/>
          </p:cNvSpPr>
          <p:nvPr>
            <p:ph type="title"/>
          </p:nvPr>
        </p:nvSpPr>
        <p:spPr>
          <a:xfrm>
            <a:off x="579696" y="2865177"/>
            <a:ext cx="7984502" cy="112770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3300"/>
            </a:lvl1pPr>
          </a:lstStyle>
          <a:p>
            <a:r>
              <a:rPr sz="4800" dirty="0"/>
              <a:t>Don’t put your organisational structure on the </a:t>
            </a:r>
            <a:r>
              <a:rPr sz="4800" dirty="0" smtClean="0"/>
              <a:t>web</a:t>
            </a:r>
            <a:r>
              <a:rPr lang="en-GB" sz="4800" dirty="0"/>
              <a:t/>
            </a:r>
            <a:br>
              <a:rPr lang="en-GB" sz="4800" dirty="0"/>
            </a:br>
            <a:r>
              <a:rPr lang="en-GB" sz="3600" dirty="0" smtClean="0"/>
              <a:t>they said</a:t>
            </a:r>
            <a:endParaRPr sz="3600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Shape 329"/>
          <p:cNvSpPr txBox="1"/>
          <p:nvPr/>
        </p:nvSpPr>
        <p:spPr>
          <a:xfrm>
            <a:off x="923627" y="694830"/>
            <a:ext cx="7296602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26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rPr lang="en-GB" dirty="0" smtClean="0"/>
              <a:t>Fragmented data</a:t>
            </a:r>
            <a:endParaRPr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78000"/>
            <a:ext cx="9144000" cy="3279913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5" name="Shape 328" descr="Shape 32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32735" y="1447138"/>
            <a:ext cx="6878401" cy="4271401"/>
          </a:xfrm>
          <a:prstGeom prst="rect">
            <a:avLst/>
          </a:prstGeom>
          <a:ln w="12700">
            <a:miter lim="400000"/>
          </a:ln>
          <a:effectLst>
            <a:outerShdw blurRad="254000" dist="127000" dir="16200000" rotWithShape="0">
              <a:srgbClr val="000000">
                <a:alpha val="69803"/>
              </a:srgbClr>
            </a:outerShdw>
          </a:effectLst>
        </p:spPr>
      </p:pic>
      <p:sp>
        <p:nvSpPr>
          <p:cNvPr id="396" name="Shape 329"/>
          <p:cNvSpPr txBox="1"/>
          <p:nvPr/>
        </p:nvSpPr>
        <p:spPr>
          <a:xfrm>
            <a:off x="923627" y="694830"/>
            <a:ext cx="7296602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26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Website for each office or project</a:t>
            </a:r>
          </a:p>
        </p:txBody>
      </p:sp>
      <p:sp>
        <p:nvSpPr>
          <p:cNvPr id="397" name="Shape 330"/>
          <p:cNvSpPr txBox="1"/>
          <p:nvPr/>
        </p:nvSpPr>
        <p:spPr>
          <a:xfrm>
            <a:off x="1888191" y="6025853"/>
            <a:ext cx="5367600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26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Over 50 different domains</a:t>
            </a:r>
          </a:p>
        </p:txBody>
      </p:sp>
    </p:spTree>
    <p:extLst>
      <p:ext uri="{BB962C8B-B14F-4D97-AF65-F5344CB8AC3E}">
        <p14:creationId xmlns:p14="http://schemas.microsoft.com/office/powerpoint/2010/main" val="149674483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Shape 289"/>
          <p:cNvSpPr txBox="1">
            <a:spLocks noGrp="1"/>
          </p:cNvSpPr>
          <p:nvPr>
            <p:ph type="title"/>
          </p:nvPr>
        </p:nvSpPr>
        <p:spPr>
          <a:xfrm>
            <a:off x="579696" y="2865177"/>
            <a:ext cx="7984502" cy="1127702"/>
          </a:xfrm>
          <a:prstGeom prst="rect">
            <a:avLst/>
          </a:prstGeom>
        </p:spPr>
        <p:txBody>
          <a:bodyPr lIns="0" tIns="0" rIns="0" bIns="0">
            <a:normAutofit fontScale="90000"/>
          </a:bodyPr>
          <a:lstStyle>
            <a:lvl1pPr>
              <a:defRPr sz="6400"/>
            </a:lvl1pPr>
          </a:lstStyle>
          <a:p>
            <a:r>
              <a:rPr lang="en-US" dirty="0" smtClean="0"/>
              <a:t>Parliament is not complicated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02158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6"/>
          <p:cNvSpPr txBox="1"/>
          <p:nvPr/>
        </p:nvSpPr>
        <p:spPr>
          <a:xfrm>
            <a:off x="534573" y="1418184"/>
            <a:ext cx="8340479" cy="853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685800"/>
            <a:endParaRPr sz="27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7" name="Google Shape;97;p16"/>
          <p:cNvSpPr txBox="1"/>
          <p:nvPr/>
        </p:nvSpPr>
        <p:spPr>
          <a:xfrm>
            <a:off x="509954" y="2347700"/>
            <a:ext cx="8124093" cy="2679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685800"/>
            <a:endParaRPr sz="180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C078961F-DA12-4BA8-8ED9-70E035A50E4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6457950" y="5624513"/>
            <a:ext cx="2057400" cy="273844"/>
          </a:xfrm>
          <a:prstGeom prst="rect">
            <a:avLst/>
          </a:prstGeom>
        </p:spPr>
        <p:txBody>
          <a:bodyPr/>
          <a:lstStyle/>
          <a:p>
            <a:pPr defTabSz="685800"/>
            <a:endParaRPr lang="en-CA" kern="1200" dirty="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38181"/>
            <a:ext cx="9074756" cy="5043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00748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4800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Shape 265" descr="Shape 26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0"/>
            <a:ext cx="9144001" cy="68580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98923611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Shape 270"/>
          <p:cNvSpPr txBox="1">
            <a:spLocks noGrp="1"/>
          </p:cNvSpPr>
          <p:nvPr>
            <p:ph type="title"/>
          </p:nvPr>
        </p:nvSpPr>
        <p:spPr>
          <a:xfrm>
            <a:off x="311698" y="1302273"/>
            <a:ext cx="8520602" cy="572701"/>
          </a:xfrm>
          <a:prstGeom prst="rect">
            <a:avLst/>
          </a:prstGeom>
        </p:spPr>
        <p:txBody>
          <a:bodyPr lIns="83800" tIns="83800" rIns="83800" bIns="83800"/>
          <a:lstStyle>
            <a:lvl1pPr>
              <a:defRPr sz="2600"/>
            </a:lvl1pPr>
          </a:lstStyle>
          <a:p>
            <a:r>
              <a:rPr lang="en-GB" dirty="0" smtClean="0"/>
              <a:t>Erskine May</a:t>
            </a:r>
            <a:endParaRPr dirty="0"/>
          </a:p>
        </p:txBody>
      </p:sp>
      <p:sp>
        <p:nvSpPr>
          <p:cNvPr id="376" name="Shape 271"/>
          <p:cNvSpPr txBox="1">
            <a:spLocks noGrp="1"/>
          </p:cNvSpPr>
          <p:nvPr>
            <p:ph type="body" idx="1"/>
          </p:nvPr>
        </p:nvSpPr>
        <p:spPr>
          <a:xfrm>
            <a:off x="311698" y="2009724"/>
            <a:ext cx="8520602" cy="3416401"/>
          </a:xfrm>
          <a:prstGeom prst="rect">
            <a:avLst/>
          </a:prstGeom>
        </p:spPr>
        <p:txBody>
          <a:bodyPr lIns="83800" tIns="83800" rIns="83800" bIns="83800"/>
          <a:lstStyle/>
          <a:p>
            <a:pPr marL="0" indent="0">
              <a:spcBef>
                <a:spcPts val="0"/>
              </a:spcBef>
              <a:buSzTx/>
              <a:buNone/>
            </a:pPr>
            <a:endParaRPr dirty="0"/>
          </a:p>
        </p:txBody>
      </p:sp>
      <p:pic>
        <p:nvPicPr>
          <p:cNvPr id="377" name="Shape 272" descr="Shape 272"/>
          <p:cNvPicPr>
            <a:picLocks noChangeAspect="1"/>
          </p:cNvPicPr>
          <p:nvPr/>
        </p:nvPicPr>
        <p:blipFill>
          <a:blip r:embed="rId3">
            <a:extLst/>
          </a:blip>
          <a:srcRect l="1811" r="1821"/>
          <a:stretch>
            <a:fillRect/>
          </a:stretch>
        </p:blipFill>
        <p:spPr>
          <a:xfrm>
            <a:off x="-2" y="0"/>
            <a:ext cx="9144002" cy="71163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Shape 277"/>
          <p:cNvSpPr txBox="1">
            <a:spLocks noGrp="1"/>
          </p:cNvSpPr>
          <p:nvPr>
            <p:ph type="title"/>
          </p:nvPr>
        </p:nvSpPr>
        <p:spPr>
          <a:xfrm>
            <a:off x="311698" y="1302273"/>
            <a:ext cx="8520602" cy="572701"/>
          </a:xfrm>
          <a:prstGeom prst="rect">
            <a:avLst/>
          </a:prstGeom>
        </p:spPr>
        <p:txBody>
          <a:bodyPr lIns="83800" tIns="83800" rIns="83800" bIns="83800"/>
          <a:lstStyle>
            <a:lvl1pPr>
              <a:defRPr sz="2600"/>
            </a:lvl1pPr>
          </a:lstStyle>
          <a:p>
            <a:r>
              <a:t>What is Parliament?</a:t>
            </a:r>
          </a:p>
        </p:txBody>
      </p:sp>
      <p:sp>
        <p:nvSpPr>
          <p:cNvPr id="382" name="Shape 278"/>
          <p:cNvSpPr txBox="1">
            <a:spLocks noGrp="1"/>
          </p:cNvSpPr>
          <p:nvPr>
            <p:ph type="body" idx="1"/>
          </p:nvPr>
        </p:nvSpPr>
        <p:spPr>
          <a:xfrm>
            <a:off x="311698" y="2009724"/>
            <a:ext cx="8520602" cy="3416401"/>
          </a:xfrm>
          <a:prstGeom prst="rect">
            <a:avLst/>
          </a:prstGeom>
        </p:spPr>
        <p:txBody>
          <a:bodyPr lIns="83800" tIns="83800" rIns="83800" bIns="83800"/>
          <a:lstStyle/>
          <a:p>
            <a:pPr marL="0" indent="0">
              <a:spcBef>
                <a:spcPts val="0"/>
              </a:spcBef>
              <a:buSzTx/>
              <a:buNone/>
            </a:pPr>
            <a:endParaRPr dirty="0"/>
          </a:p>
        </p:txBody>
      </p:sp>
      <p:pic>
        <p:nvPicPr>
          <p:cNvPr id="383" name="Shape 279" descr="Shape 279"/>
          <p:cNvPicPr>
            <a:picLocks noChangeAspect="1"/>
          </p:cNvPicPr>
          <p:nvPr/>
        </p:nvPicPr>
        <p:blipFill>
          <a:blip r:embed="rId3">
            <a:extLst/>
          </a:blip>
          <a:srcRect t="1709" b="1709"/>
          <a:stretch>
            <a:fillRect/>
          </a:stretch>
        </p:blipFill>
        <p:spPr>
          <a:xfrm>
            <a:off x="0" y="-2"/>
            <a:ext cx="10630800" cy="68580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Shape 230"/>
          <p:cNvSpPr txBox="1"/>
          <p:nvPr/>
        </p:nvSpPr>
        <p:spPr>
          <a:xfrm>
            <a:off x="622142" y="183057"/>
            <a:ext cx="7111501" cy="4924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3200">
                <a:solidFill>
                  <a:srgbClr val="00A2E0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rPr lang="en-GB" dirty="0" smtClean="0"/>
              <a:t>Tonight’s talk</a:t>
            </a:r>
            <a:endParaRPr dirty="0"/>
          </a:p>
        </p:txBody>
      </p:sp>
      <p:sp>
        <p:nvSpPr>
          <p:cNvPr id="343" name="Shape 231"/>
          <p:cNvSpPr txBox="1"/>
          <p:nvPr/>
        </p:nvSpPr>
        <p:spPr>
          <a:xfrm>
            <a:off x="953319" y="1304626"/>
            <a:ext cx="7237502" cy="23637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152400" indent="-190500">
              <a:lnSpc>
                <a:spcPct val="160000"/>
              </a:lnSpc>
              <a:buClr>
                <a:srgbClr val="5E5E5E"/>
              </a:buClr>
              <a:buSzPct val="100000"/>
              <a:buFont typeface="Courier New"/>
              <a:buChar char="•"/>
              <a:defRPr sz="2400">
                <a:solidFill>
                  <a:srgbClr val="5E5E5E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What Parliament is</a:t>
            </a:r>
          </a:p>
          <a:p>
            <a:pPr marL="152400" indent="-190500">
              <a:lnSpc>
                <a:spcPct val="160000"/>
              </a:lnSpc>
              <a:buClr>
                <a:srgbClr val="5E5E5E"/>
              </a:buClr>
              <a:buSzPct val="100000"/>
              <a:buFont typeface="Courier New"/>
              <a:buChar char="•"/>
              <a:defRPr sz="2400">
                <a:solidFill>
                  <a:srgbClr val="5E5E5E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What problems we are trying to solve</a:t>
            </a:r>
          </a:p>
          <a:p>
            <a:pPr marL="152400" indent="-190500">
              <a:lnSpc>
                <a:spcPct val="160000"/>
              </a:lnSpc>
              <a:buClr>
                <a:srgbClr val="5E5E5E"/>
              </a:buClr>
              <a:buSzPct val="100000"/>
              <a:buFont typeface="Courier New"/>
              <a:buChar char="•"/>
              <a:defRPr sz="2400">
                <a:solidFill>
                  <a:srgbClr val="5E5E5E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How we are going about it</a:t>
            </a:r>
          </a:p>
          <a:p>
            <a:pPr marL="152400" indent="-190500">
              <a:lnSpc>
                <a:spcPct val="160000"/>
              </a:lnSpc>
              <a:buClr>
                <a:srgbClr val="5E5E5E"/>
              </a:buClr>
              <a:buSzPct val="100000"/>
              <a:buFont typeface="Courier New"/>
              <a:buChar char="•"/>
              <a:defRPr sz="2400">
                <a:solidFill>
                  <a:srgbClr val="5E5E5E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 smtClean="0"/>
              <a:t>Wh</a:t>
            </a:r>
            <a:r>
              <a:rPr lang="en-GB" dirty="0" smtClean="0"/>
              <a:t>at we’ve made</a:t>
            </a:r>
            <a:endParaRPr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Shape 373"/>
          <p:cNvSpPr/>
          <p:nvPr/>
        </p:nvSpPr>
        <p:spPr>
          <a:xfrm>
            <a:off x="4391750" y="1670885"/>
            <a:ext cx="176100" cy="18231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0" h="21600" extrusionOk="0">
                <a:moveTo>
                  <a:pt x="0" y="21600"/>
                </a:moveTo>
                <a:cubicBezTo>
                  <a:pt x="21577" y="17123"/>
                  <a:pt x="21600" y="9923"/>
                  <a:pt x="68" y="0"/>
                </a:cubicBezTo>
              </a:path>
            </a:pathLst>
          </a:custGeom>
          <a:ln w="76200">
            <a:solidFill>
              <a:srgbClr val="00A2FF"/>
            </a:solidFill>
          </a:ln>
        </p:spPr>
        <p:txBody>
          <a:bodyPr lIns="45719" rIns="45719"/>
          <a:lstStyle/>
          <a:p>
            <a:pPr algn="ctr">
              <a:defRPr sz="1500" b="1">
                <a:latin typeface="Courier New"/>
                <a:ea typeface="Courier New"/>
                <a:cs typeface="Courier New"/>
                <a:sym typeface="Courier New"/>
              </a:defRPr>
            </a:pPr>
            <a:endParaRPr/>
          </a:p>
        </p:txBody>
      </p:sp>
      <p:sp>
        <p:nvSpPr>
          <p:cNvPr id="423" name="Shape 374"/>
          <p:cNvSpPr/>
          <p:nvPr/>
        </p:nvSpPr>
        <p:spPr>
          <a:xfrm>
            <a:off x="4222088" y="3474682"/>
            <a:ext cx="176099" cy="18231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0" h="21600" extrusionOk="0">
                <a:moveTo>
                  <a:pt x="16200" y="0"/>
                </a:moveTo>
                <a:cubicBezTo>
                  <a:pt x="-5377" y="4477"/>
                  <a:pt x="-5400" y="11677"/>
                  <a:pt x="16132" y="21600"/>
                </a:cubicBezTo>
              </a:path>
            </a:pathLst>
          </a:custGeom>
          <a:ln w="76200">
            <a:solidFill>
              <a:srgbClr val="00A2FF"/>
            </a:solidFill>
          </a:ln>
        </p:spPr>
        <p:txBody>
          <a:bodyPr lIns="45719" rIns="45719"/>
          <a:lstStyle/>
          <a:p>
            <a:pPr algn="ctr">
              <a:defRPr sz="1500" b="1">
                <a:latin typeface="Courier New"/>
                <a:ea typeface="Courier New"/>
                <a:cs typeface="Courier New"/>
                <a:sym typeface="Courier New"/>
              </a:defRPr>
            </a:pPr>
            <a:endParaRPr/>
          </a:p>
        </p:txBody>
      </p:sp>
      <p:sp>
        <p:nvSpPr>
          <p:cNvPr id="424" name="Shape 375"/>
          <p:cNvSpPr/>
          <p:nvPr/>
        </p:nvSpPr>
        <p:spPr>
          <a:xfrm>
            <a:off x="4281987" y="3545369"/>
            <a:ext cx="2426701" cy="3563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420" extrusionOk="0">
                <a:moveTo>
                  <a:pt x="0" y="9698"/>
                </a:moveTo>
                <a:cubicBezTo>
                  <a:pt x="4798" y="-5180"/>
                  <a:pt x="11998" y="-2939"/>
                  <a:pt x="21600" y="16420"/>
                </a:cubicBezTo>
              </a:path>
            </a:pathLst>
          </a:custGeom>
          <a:ln w="76200">
            <a:solidFill>
              <a:srgbClr val="00A2FF"/>
            </a:solidFill>
          </a:ln>
        </p:spPr>
        <p:txBody>
          <a:bodyPr lIns="45719" rIns="45719"/>
          <a:lstStyle/>
          <a:p>
            <a:pPr algn="ctr">
              <a:defRPr sz="1500" b="1">
                <a:latin typeface="Courier New"/>
                <a:ea typeface="Courier New"/>
                <a:cs typeface="Courier New"/>
                <a:sym typeface="Courier New"/>
              </a:defRPr>
            </a:pPr>
            <a:endParaRPr/>
          </a:p>
        </p:txBody>
      </p:sp>
      <p:sp>
        <p:nvSpPr>
          <p:cNvPr id="425" name="Shape 376"/>
          <p:cNvSpPr/>
          <p:nvPr/>
        </p:nvSpPr>
        <p:spPr>
          <a:xfrm>
            <a:off x="2228157" y="3346663"/>
            <a:ext cx="2095501" cy="3159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307" extrusionOk="0">
                <a:moveTo>
                  <a:pt x="21600" y="11442"/>
                </a:moveTo>
                <a:cubicBezTo>
                  <a:pt x="16886" y="-5293"/>
                  <a:pt x="9686" y="-3671"/>
                  <a:pt x="0" y="16307"/>
                </a:cubicBezTo>
              </a:path>
            </a:pathLst>
          </a:custGeom>
          <a:ln w="76200">
            <a:solidFill>
              <a:srgbClr val="00A2FF"/>
            </a:solidFill>
          </a:ln>
        </p:spPr>
        <p:txBody>
          <a:bodyPr lIns="45719" rIns="45719"/>
          <a:lstStyle/>
          <a:p>
            <a:pPr algn="ctr">
              <a:defRPr sz="1500" b="1">
                <a:latin typeface="Courier New"/>
                <a:ea typeface="Courier New"/>
                <a:cs typeface="Courier New"/>
                <a:sym typeface="Courier New"/>
              </a:defRPr>
            </a:pPr>
            <a:endParaRPr/>
          </a:p>
        </p:txBody>
      </p:sp>
      <p:sp>
        <p:nvSpPr>
          <p:cNvPr id="426" name="Shape 377"/>
          <p:cNvSpPr/>
          <p:nvPr/>
        </p:nvSpPr>
        <p:spPr>
          <a:xfrm>
            <a:off x="4321182" y="5310015"/>
            <a:ext cx="505197" cy="2076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365" h="16200" extrusionOk="0">
                <a:moveTo>
                  <a:pt x="186" y="15989"/>
                </a:moveTo>
                <a:cubicBezTo>
                  <a:pt x="-1235" y="-5400"/>
                  <a:pt x="5491" y="-5330"/>
                  <a:pt x="20365" y="16200"/>
                </a:cubicBezTo>
              </a:path>
            </a:pathLst>
          </a:custGeom>
          <a:ln w="76200">
            <a:solidFill>
              <a:srgbClr val="00A2FF"/>
            </a:solidFill>
          </a:ln>
        </p:spPr>
        <p:txBody>
          <a:bodyPr lIns="45719" rIns="45719"/>
          <a:lstStyle/>
          <a:p>
            <a:pPr algn="ctr">
              <a:defRPr sz="1500" b="1">
                <a:latin typeface="Courier New"/>
                <a:ea typeface="Courier New"/>
                <a:cs typeface="Courier New"/>
                <a:sym typeface="Courier New"/>
              </a:defRPr>
            </a:pPr>
            <a:endParaRPr/>
          </a:p>
        </p:txBody>
      </p:sp>
      <p:sp>
        <p:nvSpPr>
          <p:cNvPr id="427" name="Shape 378"/>
          <p:cNvSpPr txBox="1"/>
          <p:nvPr/>
        </p:nvSpPr>
        <p:spPr>
          <a:xfrm>
            <a:off x="4970924" y="4210233"/>
            <a:ext cx="1044901" cy="344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2749" tIns="32749" rIns="32749" bIns="32749" anchor="ctr">
            <a:spAutoFit/>
          </a:bodyPr>
          <a:lstStyle>
            <a:lvl1pPr algn="ctr">
              <a:defRPr sz="1900">
                <a:solidFill>
                  <a:srgbClr val="5E5E5E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Simple</a:t>
            </a:r>
          </a:p>
        </p:txBody>
      </p:sp>
      <p:sp>
        <p:nvSpPr>
          <p:cNvPr id="428" name="Shape 379"/>
          <p:cNvSpPr txBox="1"/>
          <p:nvPr/>
        </p:nvSpPr>
        <p:spPr>
          <a:xfrm>
            <a:off x="4644475" y="2354107"/>
            <a:ext cx="1848601" cy="344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2749" tIns="32749" rIns="32749" bIns="32749" anchor="ctr">
            <a:spAutoFit/>
          </a:bodyPr>
          <a:lstStyle>
            <a:lvl1pPr algn="ctr">
              <a:defRPr sz="1900">
                <a:solidFill>
                  <a:srgbClr val="5E5E5E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Complicated</a:t>
            </a:r>
          </a:p>
        </p:txBody>
      </p:sp>
      <p:sp>
        <p:nvSpPr>
          <p:cNvPr id="429" name="Shape 380"/>
          <p:cNvSpPr txBox="1"/>
          <p:nvPr/>
        </p:nvSpPr>
        <p:spPr>
          <a:xfrm>
            <a:off x="2762736" y="2354107"/>
            <a:ext cx="1205700" cy="344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2749" tIns="32749" rIns="32749" bIns="32749" anchor="ctr">
            <a:spAutoFit/>
          </a:bodyPr>
          <a:lstStyle>
            <a:lvl1pPr algn="ctr">
              <a:defRPr sz="1900">
                <a:solidFill>
                  <a:srgbClr val="5E5E5E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Complex</a:t>
            </a:r>
          </a:p>
        </p:txBody>
      </p:sp>
      <p:sp>
        <p:nvSpPr>
          <p:cNvPr id="430" name="Shape 381"/>
          <p:cNvSpPr txBox="1"/>
          <p:nvPr/>
        </p:nvSpPr>
        <p:spPr>
          <a:xfrm>
            <a:off x="2923496" y="4210233"/>
            <a:ext cx="884101" cy="344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2749" tIns="32749" rIns="32749" bIns="32749" anchor="ctr">
            <a:spAutoFit/>
          </a:bodyPr>
          <a:lstStyle>
            <a:lvl1pPr algn="ctr">
              <a:defRPr sz="1900">
                <a:solidFill>
                  <a:srgbClr val="5E5E5E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Chaos</a:t>
            </a:r>
          </a:p>
        </p:txBody>
      </p:sp>
      <p:sp>
        <p:nvSpPr>
          <p:cNvPr id="431" name="Shape 382"/>
          <p:cNvSpPr txBox="1">
            <a:spLocks noGrp="1"/>
          </p:cNvSpPr>
          <p:nvPr>
            <p:ph type="title"/>
          </p:nvPr>
        </p:nvSpPr>
        <p:spPr>
          <a:xfrm>
            <a:off x="420052" y="230920"/>
            <a:ext cx="7984502" cy="1127702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dirty="0"/>
              <a:t>Cynefin</a:t>
            </a:r>
          </a:p>
        </p:txBody>
      </p:sp>
      <p:sp>
        <p:nvSpPr>
          <p:cNvPr id="432" name="Shape 383"/>
          <p:cNvSpPr txBox="1"/>
          <p:nvPr/>
        </p:nvSpPr>
        <p:spPr>
          <a:xfrm>
            <a:off x="4808705" y="6382635"/>
            <a:ext cx="4234201" cy="319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2749" tIns="32749" rIns="32749" bIns="32749" anchor="ctr">
            <a:spAutoFit/>
          </a:bodyPr>
          <a:lstStyle>
            <a:lvl1pPr>
              <a:lnSpc>
                <a:spcPct val="214284"/>
              </a:lnSpc>
              <a:defRPr sz="1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Dave Snowden,  Cognitive Edge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2739" y="1162472"/>
            <a:ext cx="5123472" cy="5327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Shape 289"/>
          <p:cNvSpPr txBox="1">
            <a:spLocks noGrp="1"/>
          </p:cNvSpPr>
          <p:nvPr>
            <p:ph type="title"/>
          </p:nvPr>
        </p:nvSpPr>
        <p:spPr>
          <a:xfrm>
            <a:off x="579696" y="2865177"/>
            <a:ext cx="7984502" cy="1127702"/>
          </a:xfrm>
          <a:prstGeom prst="rect">
            <a:avLst/>
          </a:prstGeom>
        </p:spPr>
        <p:txBody>
          <a:bodyPr lIns="0" tIns="0" rIns="0" bIns="0">
            <a:normAutofit fontScale="90000"/>
          </a:bodyPr>
          <a:lstStyle>
            <a:lvl1pPr>
              <a:defRPr sz="6400"/>
            </a:lvl1pPr>
          </a:lstStyle>
          <a:p>
            <a:r>
              <a:rPr lang="en-US" dirty="0" smtClean="0"/>
              <a:t>Finding and binding correct contexts </a:t>
            </a:r>
            <a:br>
              <a:rPr lang="en-US" dirty="0" smtClean="0"/>
            </a:br>
            <a:r>
              <a:rPr lang="en-US" sz="4000" dirty="0" smtClean="0"/>
              <a:t>in a complex domain</a:t>
            </a:r>
            <a:endParaRPr sz="4000" dirty="0"/>
          </a:p>
        </p:txBody>
      </p:sp>
    </p:spTree>
    <p:extLst>
      <p:ext uri="{BB962C8B-B14F-4D97-AF65-F5344CB8AC3E}">
        <p14:creationId xmlns:p14="http://schemas.microsoft.com/office/powerpoint/2010/main" val="89192290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Shape 340"/>
          <p:cNvSpPr txBox="1">
            <a:spLocks noGrp="1"/>
          </p:cNvSpPr>
          <p:nvPr>
            <p:ph type="title"/>
          </p:nvPr>
        </p:nvSpPr>
        <p:spPr>
          <a:xfrm>
            <a:off x="579696" y="1231045"/>
            <a:ext cx="7984502" cy="1127702"/>
          </a:xfrm>
          <a:prstGeom prst="rect">
            <a:avLst/>
          </a:prstGeom>
        </p:spPr>
        <p:txBody>
          <a:bodyPr lIns="0" tIns="0" rIns="0" bIns="0"/>
          <a:lstStyle>
            <a:lvl1pPr>
              <a:defRPr sz="4800"/>
            </a:lvl1pPr>
          </a:lstStyle>
          <a:p>
            <a:r>
              <a:t>Domain-driven design</a:t>
            </a:r>
          </a:p>
        </p:txBody>
      </p:sp>
      <p:pic>
        <p:nvPicPr>
          <p:cNvPr id="406" name="Shape 341" descr="Shape 34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748206">
            <a:off x="2487274" y="2721835"/>
            <a:ext cx="4922427" cy="4876643"/>
          </a:xfrm>
          <a:prstGeom prst="rect">
            <a:avLst/>
          </a:prstGeom>
          <a:ln w="25400">
            <a:solidFill>
              <a:srgbClr val="DDDDDD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Shape 346"/>
          <p:cNvSpPr txBox="1"/>
          <p:nvPr/>
        </p:nvSpPr>
        <p:spPr>
          <a:xfrm>
            <a:off x="691524" y="2477949"/>
            <a:ext cx="2744402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3200">
                <a:solidFill>
                  <a:srgbClr val="00A2E0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What is domain modelling?</a:t>
            </a:r>
          </a:p>
        </p:txBody>
      </p:sp>
      <p:sp>
        <p:nvSpPr>
          <p:cNvPr id="409" name="Shape 347"/>
          <p:cNvSpPr txBox="1"/>
          <p:nvPr/>
        </p:nvSpPr>
        <p:spPr>
          <a:xfrm>
            <a:off x="3647742" y="2545852"/>
            <a:ext cx="5307901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152400" indent="-152400">
              <a:lnSpc>
                <a:spcPct val="160000"/>
              </a:lnSpc>
              <a:buClr>
                <a:srgbClr val="5E5E5E"/>
              </a:buClr>
              <a:buSzPct val="100000"/>
              <a:buFont typeface="Courier New"/>
              <a:buChar char="•"/>
              <a:defRPr sz="1800">
                <a:solidFill>
                  <a:srgbClr val="5E5E5E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A creative collaboration</a:t>
            </a:r>
          </a:p>
          <a:p>
            <a:pPr marL="152400" indent="-152400">
              <a:lnSpc>
                <a:spcPct val="160000"/>
              </a:lnSpc>
              <a:buClr>
                <a:srgbClr val="5E5E5E"/>
              </a:buClr>
              <a:buSzPct val="100000"/>
              <a:buFont typeface="Courier New"/>
              <a:buChar char="•"/>
              <a:defRPr sz="1800">
                <a:solidFill>
                  <a:srgbClr val="5E5E5E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Drawing back at each other</a:t>
            </a:r>
          </a:p>
          <a:p>
            <a:pPr marL="152400" indent="-152400">
              <a:lnSpc>
                <a:spcPct val="160000"/>
              </a:lnSpc>
              <a:buClr>
                <a:srgbClr val="5E5E5E"/>
              </a:buClr>
              <a:buSzPct val="100000"/>
              <a:buFont typeface="Courier New"/>
              <a:buChar char="•"/>
              <a:defRPr sz="1800">
                <a:solidFill>
                  <a:srgbClr val="5E5E5E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Talking about things in a natural context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1" name="Shape 352" descr="Shape 35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62509" y="-383644"/>
            <a:ext cx="9659102" cy="72444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Shape 289"/>
          <p:cNvSpPr txBox="1">
            <a:spLocks noGrp="1"/>
          </p:cNvSpPr>
          <p:nvPr>
            <p:ph type="title"/>
          </p:nvPr>
        </p:nvSpPr>
        <p:spPr>
          <a:xfrm>
            <a:off x="579696" y="2865177"/>
            <a:ext cx="7984502" cy="1127702"/>
          </a:xfrm>
          <a:prstGeom prst="rect">
            <a:avLst/>
          </a:prstGeom>
        </p:spPr>
        <p:txBody>
          <a:bodyPr lIns="0" tIns="0" rIns="0" bIns="0">
            <a:normAutofit fontScale="90000"/>
          </a:bodyPr>
          <a:lstStyle>
            <a:lvl1pPr>
              <a:defRPr sz="6400"/>
            </a:lvl1pPr>
          </a:lstStyle>
          <a:p>
            <a:r>
              <a:rPr lang="en-US" dirty="0" smtClean="0"/>
              <a:t>Some tips for domain modelling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8774048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Shape 289"/>
          <p:cNvSpPr txBox="1">
            <a:spLocks noGrp="1"/>
          </p:cNvSpPr>
          <p:nvPr>
            <p:ph type="title"/>
          </p:nvPr>
        </p:nvSpPr>
        <p:spPr>
          <a:xfrm>
            <a:off x="579696" y="2865177"/>
            <a:ext cx="7984502" cy="1127702"/>
          </a:xfrm>
          <a:prstGeom prst="rect">
            <a:avLst/>
          </a:prstGeom>
        </p:spPr>
        <p:txBody>
          <a:bodyPr lIns="0" tIns="0" rIns="0" bIns="0">
            <a:normAutofit fontScale="90000"/>
          </a:bodyPr>
          <a:lstStyle>
            <a:lvl1pPr>
              <a:defRPr sz="6400"/>
            </a:lvl1pPr>
          </a:lstStyle>
          <a:p>
            <a:r>
              <a:rPr lang="en-US" dirty="0" smtClean="0"/>
              <a:t>(0)There is no such thing as metadata </a:t>
            </a:r>
            <a:r>
              <a:rPr lang="en-US" dirty="0"/>
              <a:t/>
            </a:r>
            <a:br>
              <a:rPr lang="en-US" dirty="0"/>
            </a:br>
            <a:r>
              <a:rPr lang="en-US" sz="4000" dirty="0" smtClean="0"/>
              <a:t>think things not strings</a:t>
            </a:r>
          </a:p>
        </p:txBody>
      </p:sp>
    </p:spTree>
    <p:extLst>
      <p:ext uri="{BB962C8B-B14F-4D97-AF65-F5344CB8AC3E}">
        <p14:creationId xmlns:p14="http://schemas.microsoft.com/office/powerpoint/2010/main" val="75634620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Shape 289"/>
          <p:cNvSpPr txBox="1">
            <a:spLocks noGrp="1"/>
          </p:cNvSpPr>
          <p:nvPr>
            <p:ph type="title"/>
          </p:nvPr>
        </p:nvSpPr>
        <p:spPr>
          <a:xfrm>
            <a:off x="579696" y="2865177"/>
            <a:ext cx="7984502" cy="1127702"/>
          </a:xfrm>
          <a:prstGeom prst="rect">
            <a:avLst/>
          </a:prstGeom>
        </p:spPr>
        <p:txBody>
          <a:bodyPr lIns="0" tIns="0" rIns="0" bIns="0">
            <a:normAutofit fontScale="90000"/>
          </a:bodyPr>
          <a:lstStyle>
            <a:lvl1pPr>
              <a:defRPr sz="6400"/>
            </a:lvl1pPr>
          </a:lstStyle>
          <a:p>
            <a:r>
              <a:rPr lang="en-US" dirty="0" smtClean="0"/>
              <a:t>(1)There are always more unknown unknowns </a:t>
            </a:r>
            <a:r>
              <a:rPr lang="en-US" sz="4000" dirty="0" smtClean="0"/>
              <a:t>than known unknowns</a:t>
            </a:r>
            <a:endParaRPr sz="4000" dirty="0"/>
          </a:p>
        </p:txBody>
      </p:sp>
    </p:spTree>
    <p:extLst>
      <p:ext uri="{BB962C8B-B14F-4D97-AF65-F5344CB8AC3E}">
        <p14:creationId xmlns:p14="http://schemas.microsoft.com/office/powerpoint/2010/main" val="76040216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Shape 605"/>
          <p:cNvSpPr txBox="1"/>
          <p:nvPr/>
        </p:nvSpPr>
        <p:spPr>
          <a:xfrm>
            <a:off x="182534" y="281285"/>
            <a:ext cx="9009600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defRPr sz="3200">
                <a:solidFill>
                  <a:srgbClr val="00A2E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Facilitating not</a:t>
            </a:r>
          </a:p>
          <a:p>
            <a:pPr>
              <a:defRPr sz="3200">
                <a:solidFill>
                  <a:srgbClr val="00A2E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directing (from a script)</a:t>
            </a:r>
          </a:p>
        </p:txBody>
      </p:sp>
      <p:sp>
        <p:nvSpPr>
          <p:cNvPr id="605" name="Shape 606"/>
          <p:cNvSpPr txBox="1"/>
          <p:nvPr/>
        </p:nvSpPr>
        <p:spPr>
          <a:xfrm>
            <a:off x="129446" y="2108299"/>
            <a:ext cx="8793000" cy="2438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215900" indent="-139700">
              <a:lnSpc>
                <a:spcPct val="130000"/>
              </a:lnSpc>
              <a:buClr>
                <a:srgbClr val="535353"/>
              </a:buClr>
              <a:buSzPct val="100000"/>
              <a:buFont typeface="Courier New"/>
              <a:buChar char="•"/>
              <a:defRPr sz="1800" b="1">
                <a:solidFill>
                  <a:srgbClr val="535353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Congruence</a:t>
            </a:r>
            <a:r>
              <a:rPr b="0">
                <a:solidFill>
                  <a:srgbClr val="000000"/>
                </a:solidFill>
              </a:rPr>
              <a:t> – without hiding behind a professional or personal facade.</a:t>
            </a:r>
          </a:p>
          <a:p>
            <a:pPr marL="215900" indent="-139700">
              <a:lnSpc>
                <a:spcPct val="130000"/>
              </a:lnSpc>
              <a:spcBef>
                <a:spcPts val="800"/>
              </a:spcBef>
              <a:buClr>
                <a:srgbClr val="535353"/>
              </a:buClr>
              <a:buSzPct val="100000"/>
              <a:buFont typeface="Courier New"/>
              <a:buChar char="•"/>
              <a:defRPr sz="1800" b="1">
                <a:solidFill>
                  <a:srgbClr val="535353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Unconditional positive regard</a:t>
            </a:r>
            <a:r>
              <a:rPr b="0">
                <a:solidFill>
                  <a:srgbClr val="000000"/>
                </a:solidFill>
              </a:rPr>
              <a:t> – demonstrating a willingness to attentively listen without interruption, judgement or giving advice.</a:t>
            </a:r>
          </a:p>
          <a:p>
            <a:pPr marL="152400" indent="-152400">
              <a:lnSpc>
                <a:spcPct val="130000"/>
              </a:lnSpc>
              <a:spcBef>
                <a:spcPts val="800"/>
              </a:spcBef>
              <a:buClr>
                <a:srgbClr val="5E5E5E"/>
              </a:buClr>
              <a:buSzPct val="100000"/>
              <a:buFont typeface="Courier New"/>
              <a:buChar char="•"/>
              <a:defRPr sz="1800" b="1">
                <a:solidFill>
                  <a:srgbClr val="5E5E5E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Empathy</a:t>
            </a:r>
            <a:r>
              <a:rPr b="0"/>
              <a:t> – desire to understand and appreciate their participants perspective.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Shape 340"/>
          <p:cNvSpPr txBox="1">
            <a:spLocks noGrp="1"/>
          </p:cNvSpPr>
          <p:nvPr>
            <p:ph type="title"/>
          </p:nvPr>
        </p:nvSpPr>
        <p:spPr>
          <a:xfrm>
            <a:off x="579696" y="715617"/>
            <a:ext cx="7984502" cy="1311966"/>
          </a:xfrm>
          <a:prstGeom prst="rect">
            <a:avLst/>
          </a:prstGeom>
        </p:spPr>
        <p:txBody>
          <a:bodyPr lIns="0" tIns="0" rIns="0" bIns="0">
            <a:normAutofit fontScale="90000"/>
          </a:bodyPr>
          <a:lstStyle>
            <a:lvl1pPr>
              <a:defRPr sz="4800"/>
            </a:lvl1pPr>
          </a:lstStyle>
          <a:p>
            <a:r>
              <a:rPr lang="en-GB" dirty="0" smtClean="0"/>
              <a:t>(2)The plural of anecdote </a:t>
            </a:r>
            <a:r>
              <a:rPr lang="en-GB" b="1" dirty="0" smtClean="0"/>
              <a:t>is</a:t>
            </a:r>
            <a:r>
              <a:rPr lang="en-GB" dirty="0" smtClean="0"/>
              <a:t> data</a:t>
            </a:r>
            <a:endParaRPr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58747"/>
            <a:ext cx="9418831" cy="4047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06823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Shape 289"/>
          <p:cNvSpPr txBox="1">
            <a:spLocks noGrp="1"/>
          </p:cNvSpPr>
          <p:nvPr>
            <p:ph type="title"/>
          </p:nvPr>
        </p:nvSpPr>
        <p:spPr>
          <a:xfrm>
            <a:off x="579696" y="2865177"/>
            <a:ext cx="7984502" cy="1127702"/>
          </a:xfrm>
          <a:prstGeom prst="rect">
            <a:avLst/>
          </a:prstGeom>
        </p:spPr>
        <p:txBody>
          <a:bodyPr lIns="0" tIns="0" rIns="0" bIns="0">
            <a:normAutofit fontScale="90000"/>
          </a:bodyPr>
          <a:lstStyle>
            <a:lvl1pPr>
              <a:defRPr sz="6400"/>
            </a:lvl1pPr>
          </a:lstStyle>
          <a:p>
            <a:r>
              <a:rPr lang="en-GB" dirty="0" smtClean="0"/>
              <a:t>What is Parliament?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0736526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Shape 289"/>
          <p:cNvSpPr txBox="1">
            <a:spLocks noGrp="1"/>
          </p:cNvSpPr>
          <p:nvPr>
            <p:ph type="title"/>
          </p:nvPr>
        </p:nvSpPr>
        <p:spPr>
          <a:xfrm>
            <a:off x="579696" y="2865177"/>
            <a:ext cx="7984502" cy="1127702"/>
          </a:xfrm>
          <a:prstGeom prst="rect">
            <a:avLst/>
          </a:prstGeom>
        </p:spPr>
        <p:txBody>
          <a:bodyPr lIns="0" tIns="0" rIns="0" bIns="0">
            <a:normAutofit fontScale="90000"/>
          </a:bodyPr>
          <a:lstStyle>
            <a:lvl1pPr>
              <a:defRPr sz="6400"/>
            </a:lvl1pPr>
          </a:lstStyle>
          <a:p>
            <a:r>
              <a:rPr lang="en-US" dirty="0" smtClean="0"/>
              <a:t>(3)Make friends with contradiction</a:t>
            </a:r>
            <a:br>
              <a:rPr lang="en-US" dirty="0" smtClean="0"/>
            </a:br>
            <a:r>
              <a:rPr lang="en-US" sz="4000" dirty="0" smtClean="0"/>
              <a:t>and contrarians</a:t>
            </a:r>
            <a:endParaRPr sz="4000" dirty="0"/>
          </a:p>
        </p:txBody>
      </p:sp>
    </p:spTree>
    <p:extLst>
      <p:ext uri="{BB962C8B-B14F-4D97-AF65-F5344CB8AC3E}">
        <p14:creationId xmlns:p14="http://schemas.microsoft.com/office/powerpoint/2010/main" val="75709817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Shape 340"/>
          <p:cNvSpPr txBox="1">
            <a:spLocks noGrp="1"/>
          </p:cNvSpPr>
          <p:nvPr>
            <p:ph type="title"/>
          </p:nvPr>
        </p:nvSpPr>
        <p:spPr>
          <a:xfrm>
            <a:off x="579696" y="1231045"/>
            <a:ext cx="7984502" cy="1127702"/>
          </a:xfrm>
          <a:prstGeom prst="rect">
            <a:avLst/>
          </a:prstGeom>
        </p:spPr>
        <p:txBody>
          <a:bodyPr lIns="0" tIns="0" rIns="0" bIns="0">
            <a:normAutofit fontScale="90000"/>
          </a:bodyPr>
          <a:lstStyle>
            <a:lvl1pPr>
              <a:defRPr sz="4800"/>
            </a:lvl1pPr>
          </a:lstStyle>
          <a:p>
            <a:r>
              <a:rPr lang="en-GB" dirty="0" smtClean="0"/>
              <a:t>(4)Use graphs to subvert hierarchies</a:t>
            </a: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0308" y="2494722"/>
            <a:ext cx="4363278" cy="4363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77886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Shape 340"/>
          <p:cNvSpPr txBox="1">
            <a:spLocks noGrp="1"/>
          </p:cNvSpPr>
          <p:nvPr>
            <p:ph type="title"/>
          </p:nvPr>
        </p:nvSpPr>
        <p:spPr>
          <a:xfrm>
            <a:off x="579696" y="1231045"/>
            <a:ext cx="7984502" cy="1127702"/>
          </a:xfrm>
          <a:prstGeom prst="rect">
            <a:avLst/>
          </a:prstGeom>
        </p:spPr>
        <p:txBody>
          <a:bodyPr lIns="0" tIns="0" rIns="0" bIns="0">
            <a:normAutofit fontScale="90000"/>
          </a:bodyPr>
          <a:lstStyle>
            <a:lvl1pPr>
              <a:defRPr sz="4800"/>
            </a:lvl1pPr>
          </a:lstStyle>
          <a:p>
            <a:r>
              <a:rPr lang="en-GB" dirty="0" smtClean="0"/>
              <a:t>(</a:t>
            </a:r>
            <a:r>
              <a:rPr lang="en-GB" dirty="0" smtClean="0"/>
              <a:t>5)Retirees have </a:t>
            </a:r>
            <a:r>
              <a:rPr lang="en-GB" dirty="0" smtClean="0"/>
              <a:t>the best stories</a:t>
            </a:r>
            <a:endParaRPr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5791" y="2522824"/>
            <a:ext cx="6512312" cy="4335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3697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Shape 346"/>
          <p:cNvSpPr txBox="1"/>
          <p:nvPr/>
        </p:nvSpPr>
        <p:spPr>
          <a:xfrm>
            <a:off x="691524" y="2477949"/>
            <a:ext cx="2744402" cy="24622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3200">
                <a:solidFill>
                  <a:srgbClr val="00A2E0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rPr lang="en-US" dirty="0"/>
              <a:t>Domain modelling for the </a:t>
            </a:r>
            <a:r>
              <a:rPr lang="en-US" dirty="0" smtClean="0"/>
              <a:t>four trick </a:t>
            </a:r>
            <a:r>
              <a:rPr lang="en-US" dirty="0"/>
              <a:t>pony</a:t>
            </a:r>
            <a:endParaRPr dirty="0"/>
          </a:p>
        </p:txBody>
      </p:sp>
      <p:sp>
        <p:nvSpPr>
          <p:cNvPr id="409" name="Shape 347"/>
          <p:cNvSpPr txBox="1"/>
          <p:nvPr/>
        </p:nvSpPr>
        <p:spPr>
          <a:xfrm>
            <a:off x="3647742" y="2545852"/>
            <a:ext cx="5307901" cy="31023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152400" indent="-152400">
              <a:lnSpc>
                <a:spcPct val="160000"/>
              </a:lnSpc>
              <a:buClr>
                <a:srgbClr val="5E5E5E"/>
              </a:buClr>
              <a:buSzPct val="100000"/>
              <a:buFont typeface="Courier New"/>
              <a:buChar char="•"/>
              <a:defRPr sz="1800">
                <a:solidFill>
                  <a:srgbClr val="5E5E5E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en-US" sz="1800" dirty="0" smtClean="0"/>
              <a:t>Don’t conflate identity with naming</a:t>
            </a:r>
          </a:p>
          <a:p>
            <a:pPr marL="152400" indent="-152400">
              <a:lnSpc>
                <a:spcPct val="160000"/>
              </a:lnSpc>
              <a:buClr>
                <a:srgbClr val="5E5E5E"/>
              </a:buClr>
              <a:buSzPct val="100000"/>
              <a:buFont typeface="Courier New"/>
              <a:buChar char="•"/>
              <a:defRPr sz="1800">
                <a:solidFill>
                  <a:srgbClr val="5E5E5E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en-US" sz="1800" dirty="0" smtClean="0"/>
              <a:t>Would </a:t>
            </a:r>
            <a:r>
              <a:rPr lang="en-US" sz="1800" dirty="0"/>
              <a:t>you describe this as a thing with agency</a:t>
            </a:r>
            <a:r>
              <a:rPr lang="en-US" sz="1800" dirty="0" smtClean="0"/>
              <a:t>?</a:t>
            </a:r>
          </a:p>
          <a:p>
            <a:pPr marL="152400" indent="-152400">
              <a:lnSpc>
                <a:spcPct val="160000"/>
              </a:lnSpc>
              <a:buClr>
                <a:srgbClr val="5E5E5E"/>
              </a:buClr>
              <a:buSzPct val="100000"/>
              <a:buFont typeface="Courier New"/>
              <a:buChar char="•"/>
              <a:defRPr sz="1800">
                <a:solidFill>
                  <a:srgbClr val="5E5E5E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en-US" sz="1800" dirty="0" smtClean="0"/>
              <a:t>Would </a:t>
            </a:r>
            <a:r>
              <a:rPr lang="en-US" sz="1800" dirty="0"/>
              <a:t>you describe that as a work or an expression</a:t>
            </a:r>
            <a:r>
              <a:rPr lang="en-US" sz="1800" dirty="0" smtClean="0"/>
              <a:t>?</a:t>
            </a:r>
          </a:p>
          <a:p>
            <a:pPr marL="152400" indent="-152400">
              <a:lnSpc>
                <a:spcPct val="160000"/>
              </a:lnSpc>
              <a:buClr>
                <a:srgbClr val="5E5E5E"/>
              </a:buClr>
              <a:buSzPct val="100000"/>
              <a:buFont typeface="Courier New"/>
              <a:buChar char="•"/>
              <a:defRPr sz="1800">
                <a:solidFill>
                  <a:srgbClr val="5E5E5E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en-US" sz="1800" dirty="0" smtClean="0"/>
              <a:t>How </a:t>
            </a:r>
            <a:r>
              <a:rPr lang="en-US" sz="1800" dirty="0"/>
              <a:t>many of those things can that thing have?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3650274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Shape 289"/>
          <p:cNvSpPr txBox="1">
            <a:spLocks noGrp="1"/>
          </p:cNvSpPr>
          <p:nvPr>
            <p:ph type="title"/>
          </p:nvPr>
        </p:nvSpPr>
        <p:spPr>
          <a:xfrm>
            <a:off x="579696" y="2865177"/>
            <a:ext cx="7984502" cy="1127702"/>
          </a:xfrm>
          <a:prstGeom prst="rect">
            <a:avLst/>
          </a:prstGeom>
        </p:spPr>
        <p:txBody>
          <a:bodyPr lIns="0" tIns="0" rIns="0" bIns="0">
            <a:normAutofit fontScale="90000"/>
          </a:bodyPr>
          <a:lstStyle>
            <a:lvl1pPr>
              <a:defRPr sz="6400"/>
            </a:lvl1pPr>
          </a:lstStyle>
          <a:p>
            <a:r>
              <a:rPr lang="en-US" dirty="0" smtClean="0"/>
              <a:t>90% of data debt results from incorrect cardinality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3786228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Shape 289"/>
          <p:cNvSpPr txBox="1">
            <a:spLocks noGrp="1"/>
          </p:cNvSpPr>
          <p:nvPr>
            <p:ph type="title"/>
          </p:nvPr>
        </p:nvSpPr>
        <p:spPr>
          <a:xfrm>
            <a:off x="579696" y="2865177"/>
            <a:ext cx="7984502" cy="1127702"/>
          </a:xfrm>
          <a:prstGeom prst="rect">
            <a:avLst/>
          </a:prstGeom>
        </p:spPr>
        <p:txBody>
          <a:bodyPr lIns="0" tIns="0" rIns="0" bIns="0">
            <a:normAutofit fontScale="90000"/>
          </a:bodyPr>
          <a:lstStyle>
            <a:lvl1pPr>
              <a:defRPr sz="6400"/>
            </a:lvl1pPr>
          </a:lstStyle>
          <a:p>
            <a:r>
              <a:rPr lang="en-US" dirty="0" smtClean="0"/>
              <a:t>Back to SIs</a:t>
            </a:r>
            <a:br>
              <a:rPr lang="en-US" dirty="0" smtClean="0"/>
            </a:br>
            <a:r>
              <a:rPr lang="en-US" sz="4000" dirty="0" smtClean="0"/>
              <a:t>Flowcharts</a:t>
            </a:r>
            <a:endParaRPr sz="4000" dirty="0"/>
          </a:p>
        </p:txBody>
      </p:sp>
    </p:spTree>
    <p:extLst>
      <p:ext uri="{BB962C8B-B14F-4D97-AF65-F5344CB8AC3E}">
        <p14:creationId xmlns:p14="http://schemas.microsoft.com/office/powerpoint/2010/main" val="62574656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Shape 289"/>
          <p:cNvSpPr txBox="1">
            <a:spLocks noGrp="1"/>
          </p:cNvSpPr>
          <p:nvPr>
            <p:ph type="title"/>
          </p:nvPr>
        </p:nvSpPr>
        <p:spPr>
          <a:xfrm>
            <a:off x="579696" y="200722"/>
            <a:ext cx="7984502" cy="1271239"/>
          </a:xfrm>
          <a:prstGeom prst="rect">
            <a:avLst/>
          </a:prstGeom>
        </p:spPr>
        <p:txBody>
          <a:bodyPr lIns="0" tIns="0" rIns="0" bIns="0">
            <a:normAutofit fontScale="90000"/>
          </a:bodyPr>
          <a:lstStyle>
            <a:lvl1pPr>
              <a:defRPr sz="6400"/>
            </a:lvl1pPr>
          </a:lstStyle>
          <a:p>
            <a:r>
              <a:rPr lang="en-US" dirty="0" smtClean="0"/>
              <a:t>Endless flowcharts</a:t>
            </a:r>
            <a:endParaRPr sz="4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676" y="1633936"/>
            <a:ext cx="3401739" cy="268708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8566" y="1633935"/>
            <a:ext cx="3055434" cy="241353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9593" y="4158981"/>
            <a:ext cx="4157946" cy="2543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81980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Shape 289"/>
          <p:cNvSpPr txBox="1">
            <a:spLocks noGrp="1"/>
          </p:cNvSpPr>
          <p:nvPr>
            <p:ph type="title"/>
          </p:nvPr>
        </p:nvSpPr>
        <p:spPr>
          <a:xfrm>
            <a:off x="579696" y="579863"/>
            <a:ext cx="7984502" cy="1516566"/>
          </a:xfrm>
          <a:prstGeom prst="rect">
            <a:avLst/>
          </a:prstGeom>
        </p:spPr>
        <p:txBody>
          <a:bodyPr lIns="0" tIns="0" rIns="0" bIns="0">
            <a:normAutofit fontScale="90000"/>
          </a:bodyPr>
          <a:lstStyle>
            <a:lvl1pPr>
              <a:defRPr sz="6400"/>
            </a:lvl1pPr>
          </a:lstStyle>
          <a:p>
            <a:r>
              <a:rPr lang="en-US" dirty="0" smtClean="0"/>
              <a:t>The procedure model</a:t>
            </a:r>
            <a:endParaRPr sz="4000" dirty="0"/>
          </a:p>
        </p:txBody>
      </p:sp>
      <p:pic>
        <p:nvPicPr>
          <p:cNvPr id="3" name="Shape 357" descr="Shape 35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4639" y="2865177"/>
            <a:ext cx="8685602" cy="39459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64465289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Shape 289"/>
          <p:cNvSpPr txBox="1">
            <a:spLocks noGrp="1"/>
          </p:cNvSpPr>
          <p:nvPr>
            <p:ph type="title"/>
          </p:nvPr>
        </p:nvSpPr>
        <p:spPr>
          <a:xfrm>
            <a:off x="579696" y="579863"/>
            <a:ext cx="7984502" cy="1516566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6400"/>
            </a:lvl1pPr>
          </a:lstStyle>
          <a:p>
            <a:r>
              <a:rPr lang="en-US" dirty="0" smtClean="0"/>
              <a:t>The maps</a:t>
            </a:r>
            <a:endParaRPr sz="4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7" b="2243"/>
          <a:stretch/>
        </p:blipFill>
        <p:spPr>
          <a:xfrm>
            <a:off x="1023024" y="1895708"/>
            <a:ext cx="7097846" cy="4587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06640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39735"/>
            <a:ext cx="9144000" cy="5118265"/>
          </a:xfrm>
          <a:prstGeom prst="rect">
            <a:avLst/>
          </a:prstGeom>
        </p:spPr>
      </p:pic>
      <p:sp>
        <p:nvSpPr>
          <p:cNvPr id="387" name="Shape 289"/>
          <p:cNvSpPr txBox="1">
            <a:spLocks noGrp="1"/>
          </p:cNvSpPr>
          <p:nvPr>
            <p:ph type="title"/>
          </p:nvPr>
        </p:nvSpPr>
        <p:spPr>
          <a:xfrm>
            <a:off x="579696" y="0"/>
            <a:ext cx="7984502" cy="1739735"/>
          </a:xfrm>
          <a:prstGeom prst="rect">
            <a:avLst/>
          </a:prstGeom>
        </p:spPr>
        <p:txBody>
          <a:bodyPr lIns="0" tIns="0" rIns="0" bIns="0">
            <a:normAutofit fontScale="90000"/>
          </a:bodyPr>
          <a:lstStyle>
            <a:lvl1pPr>
              <a:defRPr sz="6400"/>
            </a:lvl1pPr>
          </a:lstStyle>
          <a:p>
            <a:r>
              <a:rPr lang="en-US" dirty="0" smtClean="0"/>
              <a:t>The cult of user needs</a:t>
            </a:r>
            <a:endParaRPr sz="4000" dirty="0"/>
          </a:p>
        </p:txBody>
      </p:sp>
    </p:spTree>
    <p:extLst>
      <p:ext uri="{BB962C8B-B14F-4D97-AF65-F5344CB8AC3E}">
        <p14:creationId xmlns:p14="http://schemas.microsoft.com/office/powerpoint/2010/main" val="69115527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7" name="Shape 236" descr="Shape 23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589349"/>
            <a:ext cx="9144000" cy="5614201"/>
          </a:xfrm>
          <a:prstGeom prst="rect">
            <a:avLst/>
          </a:prstGeom>
          <a:ln w="12700">
            <a:miter lim="400000"/>
          </a:ln>
          <a:effectLst>
            <a:outerShdw blurRad="254000" dist="127000" dir="16200000" rotWithShape="0">
              <a:srgbClr val="000000">
                <a:alpha val="69803"/>
              </a:srgbClr>
            </a:outerShdw>
          </a:effectLst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Shape 289"/>
          <p:cNvSpPr txBox="1">
            <a:spLocks noGrp="1"/>
          </p:cNvSpPr>
          <p:nvPr>
            <p:ph type="title"/>
          </p:nvPr>
        </p:nvSpPr>
        <p:spPr>
          <a:xfrm>
            <a:off x="579696" y="2865177"/>
            <a:ext cx="7984502" cy="112770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6400"/>
            </a:lvl1pPr>
          </a:lstStyle>
          <a:p>
            <a:r>
              <a:rPr lang="en-US" dirty="0" smtClean="0"/>
              <a:t>What we’ve made</a:t>
            </a:r>
            <a:endParaRPr sz="4000" dirty="0"/>
          </a:p>
        </p:txBody>
      </p:sp>
    </p:spTree>
    <p:extLst>
      <p:ext uri="{BB962C8B-B14F-4D97-AF65-F5344CB8AC3E}">
        <p14:creationId xmlns:p14="http://schemas.microsoft.com/office/powerpoint/2010/main" val="111548621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6"/>
          <p:cNvSpPr txBox="1"/>
          <p:nvPr/>
        </p:nvSpPr>
        <p:spPr>
          <a:xfrm>
            <a:off x="534573" y="1418184"/>
            <a:ext cx="8340479" cy="853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685800"/>
            <a:endParaRPr sz="27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7" name="Google Shape;97;p16"/>
          <p:cNvSpPr txBox="1"/>
          <p:nvPr/>
        </p:nvSpPr>
        <p:spPr>
          <a:xfrm>
            <a:off x="509954" y="2347700"/>
            <a:ext cx="8124093" cy="2679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685800"/>
            <a:endParaRPr sz="180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C078961F-DA12-4BA8-8ED9-70E035A50E4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6457950" y="5624513"/>
            <a:ext cx="2057400" cy="273844"/>
          </a:xfrm>
          <a:prstGeom prst="rect">
            <a:avLst/>
          </a:prstGeom>
        </p:spPr>
        <p:txBody>
          <a:bodyPr/>
          <a:lstStyle/>
          <a:p>
            <a:pPr defTabSz="685800"/>
            <a:endParaRPr lang="en-CA" kern="1200" dirty="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25" y="646771"/>
            <a:ext cx="8993342" cy="5251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74143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Shape 289"/>
          <p:cNvSpPr txBox="1">
            <a:spLocks noGrp="1"/>
          </p:cNvSpPr>
          <p:nvPr>
            <p:ph type="title"/>
          </p:nvPr>
        </p:nvSpPr>
        <p:spPr>
          <a:xfrm>
            <a:off x="579696" y="0"/>
            <a:ext cx="7984502" cy="138275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6400"/>
            </a:lvl1pPr>
          </a:lstStyle>
          <a:p>
            <a:r>
              <a:rPr lang="en-US" dirty="0" smtClean="0"/>
              <a:t>Treaty procedure</a:t>
            </a:r>
            <a:endParaRPr sz="4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" y="1222619"/>
            <a:ext cx="9144000" cy="5635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3905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Shape 289"/>
          <p:cNvSpPr txBox="1">
            <a:spLocks noGrp="1"/>
          </p:cNvSpPr>
          <p:nvPr>
            <p:ph type="title"/>
          </p:nvPr>
        </p:nvSpPr>
        <p:spPr>
          <a:xfrm>
            <a:off x="579696" y="0"/>
            <a:ext cx="7984502" cy="138275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6400"/>
            </a:lvl1pPr>
          </a:lstStyle>
          <a:p>
            <a:r>
              <a:rPr lang="en-US" dirty="0" smtClean="0"/>
              <a:t>Treaty procedure</a:t>
            </a:r>
            <a:endParaRPr sz="4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5727" y="1377719"/>
            <a:ext cx="5352439" cy="5480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92512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6"/>
          <p:cNvSpPr txBox="1"/>
          <p:nvPr/>
        </p:nvSpPr>
        <p:spPr>
          <a:xfrm>
            <a:off x="534573" y="1418184"/>
            <a:ext cx="8340479" cy="853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685800"/>
            <a:endParaRPr sz="27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7" name="Google Shape;97;p16"/>
          <p:cNvSpPr txBox="1"/>
          <p:nvPr/>
        </p:nvSpPr>
        <p:spPr>
          <a:xfrm>
            <a:off x="509954" y="2347700"/>
            <a:ext cx="8124093" cy="2679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685800"/>
            <a:endParaRPr sz="180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xmlns="" id="{33F92265-E2AC-4B48-AFB8-002EA6102F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3848" y="5383689"/>
            <a:ext cx="1831805" cy="3369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9641A942-97FF-419C-939B-8D52D3B52E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315" y="5257329"/>
            <a:ext cx="2147206" cy="59059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6" y="602166"/>
            <a:ext cx="9144456" cy="5139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1219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Shape 289"/>
          <p:cNvSpPr txBox="1">
            <a:spLocks noGrp="1"/>
          </p:cNvSpPr>
          <p:nvPr>
            <p:ph type="title"/>
          </p:nvPr>
        </p:nvSpPr>
        <p:spPr>
          <a:xfrm>
            <a:off x="579696" y="0"/>
            <a:ext cx="7984502" cy="138275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6400"/>
            </a:lvl1pPr>
          </a:lstStyle>
          <a:p>
            <a:r>
              <a:rPr lang="en-US" sz="4800" dirty="0" smtClean="0"/>
              <a:t>Procedural light cone</a:t>
            </a:r>
            <a:endParaRPr sz="4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027" y="1095968"/>
            <a:ext cx="8281840" cy="5622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70674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Shape 289"/>
          <p:cNvSpPr txBox="1">
            <a:spLocks noGrp="1"/>
          </p:cNvSpPr>
          <p:nvPr>
            <p:ph type="title"/>
          </p:nvPr>
        </p:nvSpPr>
        <p:spPr>
          <a:xfrm>
            <a:off x="579696" y="397565"/>
            <a:ext cx="7984502" cy="1669774"/>
          </a:xfrm>
          <a:prstGeom prst="rect">
            <a:avLst/>
          </a:prstGeom>
        </p:spPr>
        <p:txBody>
          <a:bodyPr lIns="0" tIns="0" rIns="0" bIns="0">
            <a:normAutofit fontScale="90000"/>
          </a:bodyPr>
          <a:lstStyle>
            <a:lvl1pPr>
              <a:defRPr sz="6400"/>
            </a:lvl1pPr>
          </a:lstStyle>
          <a:p>
            <a:r>
              <a:rPr lang="en-US" dirty="0" smtClean="0"/>
              <a:t>Precedence as a query</a:t>
            </a:r>
            <a:endParaRPr sz="4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" y="2578753"/>
            <a:ext cx="9144000" cy="4279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0284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Shape 289"/>
          <p:cNvSpPr txBox="1">
            <a:spLocks noGrp="1"/>
          </p:cNvSpPr>
          <p:nvPr>
            <p:ph type="title"/>
          </p:nvPr>
        </p:nvSpPr>
        <p:spPr>
          <a:xfrm>
            <a:off x="579696" y="397565"/>
            <a:ext cx="7984502" cy="1669774"/>
          </a:xfrm>
          <a:prstGeom prst="rect">
            <a:avLst/>
          </a:prstGeom>
        </p:spPr>
        <p:txBody>
          <a:bodyPr lIns="0" tIns="0" rIns="0" bIns="0">
            <a:normAutofit fontScale="90000"/>
          </a:bodyPr>
          <a:lstStyle>
            <a:lvl1pPr>
              <a:defRPr sz="6400"/>
            </a:lvl1pPr>
          </a:lstStyle>
          <a:p>
            <a:r>
              <a:rPr lang="en-US" dirty="0" smtClean="0"/>
              <a:t>The fish of affirmation</a:t>
            </a:r>
            <a:endParaRPr sz="4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3000" y="2067339"/>
            <a:ext cx="9389894" cy="3973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53798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Shape 289"/>
          <p:cNvSpPr txBox="1">
            <a:spLocks noGrp="1"/>
          </p:cNvSpPr>
          <p:nvPr>
            <p:ph type="title"/>
          </p:nvPr>
        </p:nvSpPr>
        <p:spPr>
          <a:xfrm>
            <a:off x="579696" y="397565"/>
            <a:ext cx="7984502" cy="1669774"/>
          </a:xfrm>
          <a:prstGeom prst="rect">
            <a:avLst/>
          </a:prstGeom>
        </p:spPr>
        <p:txBody>
          <a:bodyPr lIns="0" tIns="0" rIns="0" bIns="0">
            <a:normAutofit fontScale="90000"/>
          </a:bodyPr>
          <a:lstStyle>
            <a:lvl1pPr>
              <a:defRPr sz="6400"/>
            </a:lvl1pPr>
          </a:lstStyle>
          <a:p>
            <a:r>
              <a:rPr lang="en-US" dirty="0" smtClean="0"/>
              <a:t>Emergent possibilities</a:t>
            </a:r>
            <a:endParaRPr sz="4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303" y="2473007"/>
            <a:ext cx="3766737" cy="35376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6834" y="2473007"/>
            <a:ext cx="4017364" cy="3773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4671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6"/>
          <p:cNvSpPr txBox="1"/>
          <p:nvPr/>
        </p:nvSpPr>
        <p:spPr>
          <a:xfrm>
            <a:off x="534573" y="1418184"/>
            <a:ext cx="8340479" cy="853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685800"/>
            <a:endParaRPr sz="27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7" name="Google Shape;97;p16"/>
          <p:cNvSpPr txBox="1"/>
          <p:nvPr/>
        </p:nvSpPr>
        <p:spPr>
          <a:xfrm>
            <a:off x="509954" y="2347700"/>
            <a:ext cx="8124093" cy="2679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685800"/>
            <a:endParaRPr sz="180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4241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64329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Shape 241"/>
          <p:cNvSpPr txBox="1"/>
          <p:nvPr/>
        </p:nvSpPr>
        <p:spPr>
          <a:xfrm>
            <a:off x="691524" y="2477949"/>
            <a:ext cx="2744402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3200">
                <a:solidFill>
                  <a:srgbClr val="00A2E0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What is Government?</a:t>
            </a:r>
          </a:p>
        </p:txBody>
      </p:sp>
      <p:sp>
        <p:nvSpPr>
          <p:cNvPr id="352" name="Shape 242"/>
          <p:cNvSpPr txBox="1"/>
          <p:nvPr/>
        </p:nvSpPr>
        <p:spPr>
          <a:xfrm>
            <a:off x="3647742" y="2545852"/>
            <a:ext cx="5307901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152400" indent="-152400">
              <a:lnSpc>
                <a:spcPct val="150000"/>
              </a:lnSpc>
              <a:buClr>
                <a:srgbClr val="5E5E5E"/>
              </a:buClr>
              <a:buSzPct val="100000"/>
              <a:buFont typeface="Courier New"/>
              <a:buChar char="•"/>
              <a:defRPr sz="1800">
                <a:solidFill>
                  <a:srgbClr val="5E5E5E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Is accountable to Parliament</a:t>
            </a:r>
          </a:p>
          <a:p>
            <a:pPr marL="152400" indent="-152400">
              <a:lnSpc>
                <a:spcPct val="150000"/>
              </a:lnSpc>
              <a:buClr>
                <a:srgbClr val="5E5E5E"/>
              </a:buClr>
              <a:buSzPct val="100000"/>
              <a:buFont typeface="Courier New"/>
              <a:buChar char="•"/>
              <a:defRPr sz="1800">
                <a:solidFill>
                  <a:srgbClr val="5E5E5E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Proposes new laws to Parliament</a:t>
            </a:r>
          </a:p>
          <a:p>
            <a:pPr marL="152400" indent="-152400">
              <a:lnSpc>
                <a:spcPct val="150000"/>
              </a:lnSpc>
              <a:buClr>
                <a:srgbClr val="5E5E5E"/>
              </a:buClr>
              <a:buSzPct val="100000"/>
              <a:buFont typeface="Courier New"/>
              <a:buChar char="•"/>
              <a:defRPr sz="1800">
                <a:solidFill>
                  <a:srgbClr val="5E5E5E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Runs public departments 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Shape 289"/>
          <p:cNvSpPr txBox="1">
            <a:spLocks noGrp="1"/>
          </p:cNvSpPr>
          <p:nvPr>
            <p:ph type="title"/>
          </p:nvPr>
        </p:nvSpPr>
        <p:spPr>
          <a:xfrm>
            <a:off x="579696" y="2865177"/>
            <a:ext cx="7984502" cy="112770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6400"/>
            </a:lvl1pPr>
          </a:lstStyle>
          <a:p>
            <a:r>
              <a:rPr lang="en-US" dirty="0" smtClean="0"/>
              <a:t>Afterword</a:t>
            </a:r>
            <a:endParaRPr sz="4000" dirty="0"/>
          </a:p>
        </p:txBody>
      </p:sp>
    </p:spTree>
    <p:extLst>
      <p:ext uri="{BB962C8B-B14F-4D97-AF65-F5344CB8AC3E}">
        <p14:creationId xmlns:p14="http://schemas.microsoft.com/office/powerpoint/2010/main" val="160409916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2382" y="0"/>
            <a:ext cx="9473608" cy="6858000"/>
          </a:xfrm>
          <a:prstGeom prst="rect">
            <a:avLst/>
          </a:prstGeom>
        </p:spPr>
      </p:pic>
      <p:sp>
        <p:nvSpPr>
          <p:cNvPr id="387" name="Shape 289"/>
          <p:cNvSpPr txBox="1">
            <a:spLocks noGrp="1"/>
          </p:cNvSpPr>
          <p:nvPr>
            <p:ph type="title"/>
          </p:nvPr>
        </p:nvSpPr>
        <p:spPr>
          <a:xfrm>
            <a:off x="3518452" y="5049077"/>
            <a:ext cx="5792774" cy="1252331"/>
          </a:xfrm>
          <a:prstGeom prst="rect">
            <a:avLst/>
          </a:prstGeom>
        </p:spPr>
        <p:txBody>
          <a:bodyPr lIns="0" tIns="0" rIns="0" bIns="0">
            <a:normAutofit fontScale="90000"/>
          </a:bodyPr>
          <a:lstStyle>
            <a:lvl1pPr>
              <a:defRPr sz="6400"/>
            </a:lvl1pPr>
          </a:lstStyle>
          <a:p>
            <a:r>
              <a:rPr lang="en-US" dirty="0" smtClean="0"/>
              <a:t>Retrospective coherence</a:t>
            </a:r>
            <a:endParaRPr sz="4000" dirty="0"/>
          </a:p>
        </p:txBody>
      </p:sp>
    </p:spTree>
    <p:extLst>
      <p:ext uri="{BB962C8B-B14F-4D97-AF65-F5344CB8AC3E}">
        <p14:creationId xmlns:p14="http://schemas.microsoft.com/office/powerpoint/2010/main" val="214361947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Shape 247"/>
          <p:cNvSpPr txBox="1"/>
          <p:nvPr/>
        </p:nvSpPr>
        <p:spPr>
          <a:xfrm>
            <a:off x="691524" y="2477949"/>
            <a:ext cx="2744402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3200">
                <a:solidFill>
                  <a:srgbClr val="00A2E0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What is Parliament?</a:t>
            </a:r>
          </a:p>
        </p:txBody>
      </p:sp>
      <p:sp>
        <p:nvSpPr>
          <p:cNvPr id="357" name="Shape 248"/>
          <p:cNvSpPr txBox="1"/>
          <p:nvPr/>
        </p:nvSpPr>
        <p:spPr>
          <a:xfrm>
            <a:off x="3647742" y="2545852"/>
            <a:ext cx="5307901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152400" indent="-152400">
              <a:lnSpc>
                <a:spcPct val="160000"/>
              </a:lnSpc>
              <a:buClr>
                <a:srgbClr val="5E5E5E"/>
              </a:buClr>
              <a:buSzPct val="100000"/>
              <a:buFont typeface="Courier New"/>
              <a:buChar char="•"/>
              <a:defRPr sz="1800">
                <a:solidFill>
                  <a:srgbClr val="5E5E5E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Holds Government to account</a:t>
            </a:r>
          </a:p>
          <a:p>
            <a:pPr marL="152400" indent="-152400">
              <a:lnSpc>
                <a:spcPct val="160000"/>
              </a:lnSpc>
              <a:buClr>
                <a:srgbClr val="5E5E5E"/>
              </a:buClr>
              <a:buSzPct val="100000"/>
              <a:buFont typeface="Courier New"/>
              <a:buChar char="•"/>
              <a:defRPr sz="1800">
                <a:solidFill>
                  <a:srgbClr val="5E5E5E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Allows input from citizens</a:t>
            </a:r>
          </a:p>
          <a:p>
            <a:pPr marL="152400" indent="-152400">
              <a:lnSpc>
                <a:spcPct val="160000"/>
              </a:lnSpc>
              <a:buClr>
                <a:srgbClr val="5E5E5E"/>
              </a:buClr>
              <a:buSzPct val="100000"/>
              <a:buFont typeface="Courier New"/>
              <a:buChar char="•"/>
              <a:defRPr sz="1800">
                <a:solidFill>
                  <a:srgbClr val="5E5E5E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Debates issues to influence decision making 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1" name="Shape 253" descr="Shape 25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2400" y="152400"/>
            <a:ext cx="8737600" cy="6553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5" name="Shape 258" descr="Shape 258"/>
          <p:cNvPicPr>
            <a:picLocks noChangeAspect="1"/>
          </p:cNvPicPr>
          <p:nvPr/>
        </p:nvPicPr>
        <p:blipFill>
          <a:blip r:embed="rId3">
            <a:extLst/>
          </a:blip>
          <a:srcRect t="74764"/>
          <a:stretch>
            <a:fillRect/>
          </a:stretch>
        </p:blipFill>
        <p:spPr>
          <a:xfrm>
            <a:off x="152400" y="5051824"/>
            <a:ext cx="8737600" cy="1653776"/>
          </a:xfrm>
          <a:prstGeom prst="rect">
            <a:avLst/>
          </a:prstGeom>
          <a:ln w="12700">
            <a:miter lim="400000"/>
          </a:ln>
        </p:spPr>
      </p:pic>
      <p:pic>
        <p:nvPicPr>
          <p:cNvPr id="366" name="Shape 259" descr="Shape 259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534700" y="1524724"/>
            <a:ext cx="4457701" cy="3429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67" name="Shape 260" descr="Shape 260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-596001" y="2200749"/>
            <a:ext cx="4274751" cy="27529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FAB40"/>
      </a:accent1>
      <a:accent2>
        <a:srgbClr val="212121"/>
      </a:accent2>
      <a:accent3>
        <a:srgbClr val="78909C"/>
      </a:accent3>
      <a:accent4>
        <a:srgbClr val="8F6024"/>
      </a:accent4>
      <a:accent5>
        <a:srgbClr val="0097A7"/>
      </a:accent5>
      <a:accent6>
        <a:srgbClr val="EEFF41"/>
      </a:accent6>
      <a:hlink>
        <a:srgbClr val="0000FF"/>
      </a:hlink>
      <a:folHlink>
        <a:srgbClr val="FF00FF"/>
      </a:folHlink>
    </a:clrScheme>
    <a:fontScheme name="Simple Light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Simple 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FAB40"/>
      </a:accent1>
      <a:accent2>
        <a:srgbClr val="212121"/>
      </a:accent2>
      <a:accent3>
        <a:srgbClr val="78909C"/>
      </a:accent3>
      <a:accent4>
        <a:srgbClr val="8F6024"/>
      </a:accent4>
      <a:accent5>
        <a:srgbClr val="0097A7"/>
      </a:accent5>
      <a:accent6>
        <a:srgbClr val="EEFF41"/>
      </a:accent6>
      <a:hlink>
        <a:srgbClr val="0000FF"/>
      </a:hlink>
      <a:folHlink>
        <a:srgbClr val="FF00FF"/>
      </a:folHlink>
    </a:clrScheme>
    <a:fontScheme name="Simple Light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Simple 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5394</TotalTime>
  <Words>3944</Words>
  <Application>Microsoft Macintosh PowerPoint</Application>
  <PresentationFormat>On-screen Show (4:3)</PresentationFormat>
  <Paragraphs>598</Paragraphs>
  <Slides>61</Slides>
  <Notes>60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8" baseType="lpstr">
      <vt:lpstr>Calibri</vt:lpstr>
      <vt:lpstr>Courier New</vt:lpstr>
      <vt:lpstr>Helvetica Neue</vt:lpstr>
      <vt:lpstr>Helvetica Neue Light</vt:lpstr>
      <vt:lpstr>Trebuchet MS</vt:lpstr>
      <vt:lpstr>Arial</vt:lpstr>
      <vt:lpstr>Simple Light</vt:lpstr>
      <vt:lpstr>Coping with complexity: building a knowledge graph for UK Parliament   ISKO UK Meetup 2021 </vt:lpstr>
      <vt:lpstr>PowerPoint Presentation</vt:lpstr>
      <vt:lpstr>PowerPoint Presentation</vt:lpstr>
      <vt:lpstr>What is Parliament?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problem</vt:lpstr>
      <vt:lpstr>PowerPoint Presentation</vt:lpstr>
      <vt:lpstr>PowerPoint Presentation</vt:lpstr>
      <vt:lpstr>First brexit then the pandemic</vt:lpstr>
      <vt:lpstr>PowerPoint Presentation</vt:lpstr>
      <vt:lpstr>This says nothing to me about my life</vt:lpstr>
      <vt:lpstr>The importance of well-managed information</vt:lpstr>
      <vt:lpstr>PowerPoint Presentation</vt:lpstr>
      <vt:lpstr>Your Finance Department controls your information management</vt:lpstr>
      <vt:lpstr>PowerPoint Presentation</vt:lpstr>
      <vt:lpstr>Don’t put your organisational structure on the web they said</vt:lpstr>
      <vt:lpstr>PowerPoint Presentation</vt:lpstr>
      <vt:lpstr>PowerPoint Presentation</vt:lpstr>
      <vt:lpstr>Parliament is not complicated</vt:lpstr>
      <vt:lpstr>PowerPoint Presentation</vt:lpstr>
      <vt:lpstr>PowerPoint Presentation</vt:lpstr>
      <vt:lpstr>PowerPoint Presentation</vt:lpstr>
      <vt:lpstr>Erskine May</vt:lpstr>
      <vt:lpstr>What is Parliament?</vt:lpstr>
      <vt:lpstr>Cynefin</vt:lpstr>
      <vt:lpstr>Finding and binding correct contexts  in a complex domain</vt:lpstr>
      <vt:lpstr>Domain-driven design</vt:lpstr>
      <vt:lpstr>PowerPoint Presentation</vt:lpstr>
      <vt:lpstr>PowerPoint Presentation</vt:lpstr>
      <vt:lpstr>Some tips for domain modelling</vt:lpstr>
      <vt:lpstr>(0)There is no such thing as metadata  think things not strings</vt:lpstr>
      <vt:lpstr>(1)There are always more unknown unknowns than known unknowns</vt:lpstr>
      <vt:lpstr>PowerPoint Presentation</vt:lpstr>
      <vt:lpstr>(2)The plural of anecdote is data</vt:lpstr>
      <vt:lpstr>(3)Make friends with contradiction and contrarians</vt:lpstr>
      <vt:lpstr>(4)Use graphs to subvert hierarchies</vt:lpstr>
      <vt:lpstr>(5)Retirees have the best stories</vt:lpstr>
      <vt:lpstr>PowerPoint Presentation</vt:lpstr>
      <vt:lpstr>90% of data debt results from incorrect cardinality</vt:lpstr>
      <vt:lpstr>Back to SIs Flowcharts</vt:lpstr>
      <vt:lpstr>Endless flowcharts</vt:lpstr>
      <vt:lpstr>The procedure model</vt:lpstr>
      <vt:lpstr>The maps</vt:lpstr>
      <vt:lpstr>The cult of user needs</vt:lpstr>
      <vt:lpstr>What we’ve made</vt:lpstr>
      <vt:lpstr>PowerPoint Presentation</vt:lpstr>
      <vt:lpstr>Treaty procedure</vt:lpstr>
      <vt:lpstr>Treaty procedure</vt:lpstr>
      <vt:lpstr>PowerPoint Presentation</vt:lpstr>
      <vt:lpstr>Procedural light cone</vt:lpstr>
      <vt:lpstr>Precedence as a query</vt:lpstr>
      <vt:lpstr>The fish of affirmation</vt:lpstr>
      <vt:lpstr>Emergent possibilities</vt:lpstr>
      <vt:lpstr>PowerPoint Presentation</vt:lpstr>
      <vt:lpstr>Afterword</vt:lpstr>
      <vt:lpstr>Retrospective coherence</vt:lpstr>
    </vt:vector>
  </TitlesOfParts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Domain Driven Design at UK Parliament  Euro IA 2017 </dc:title>
  <cp:lastModifiedBy>SMETHURST, Michael</cp:lastModifiedBy>
  <cp:revision>90</cp:revision>
  <dcterms:modified xsi:type="dcterms:W3CDTF">2021-10-16T15:01:16Z</dcterms:modified>
</cp:coreProperties>
</file>